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62" r:id="rId3"/>
    <p:sldId id="276" r:id="rId4"/>
    <p:sldId id="259" r:id="rId5"/>
    <p:sldId id="260" r:id="rId6"/>
    <p:sldId id="261" r:id="rId7"/>
    <p:sldId id="264" r:id="rId8"/>
    <p:sldId id="265" r:id="rId9"/>
    <p:sldId id="266" r:id="rId10"/>
    <p:sldId id="258" r:id="rId11"/>
    <p:sldId id="269" r:id="rId12"/>
    <p:sldId id="268" r:id="rId13"/>
    <p:sldId id="270" r:id="rId14"/>
    <p:sldId id="267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81" r:id="rId23"/>
    <p:sldId id="286" r:id="rId24"/>
    <p:sldId id="280" r:id="rId25"/>
    <p:sldId id="288" r:id="rId26"/>
    <p:sldId id="289" r:id="rId27"/>
    <p:sldId id="290" r:id="rId28"/>
    <p:sldId id="297" r:id="rId29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148" autoAdjust="0"/>
  </p:normalViewPr>
  <p:slideViewPr>
    <p:cSldViewPr snapToGrid="0">
      <p:cViewPr varScale="1">
        <p:scale>
          <a:sx n="76" d="100"/>
          <a:sy n="76" d="100"/>
        </p:scale>
        <p:origin x="11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Region: </a:t>
            </a:r>
            <a:r>
              <a:rPr lang="tr-TR" sz="1200" dirty="0" err="1"/>
              <a:t>westeros_baseline</a:t>
            </a:r>
            <a:r>
              <a:rPr lang="it-IT" sz="1200" dirty="0"/>
              <a:t>, Scenario: adb</a:t>
            </a:r>
          </a:p>
          <a:p>
            <a:pPr>
              <a:defRPr sz="1200"/>
            </a:pPr>
            <a:r>
              <a:rPr lang="it-IT" sz="1200" dirty="0"/>
              <a:t>Unit: MW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38932.5</c:v>
                </c:pt>
                <c:pt idx="1">
                  <c:v>83408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9-480F-95AF-B2294AEAF723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68947.5</c:v>
                </c:pt>
                <c:pt idx="1">
                  <c:v>21397.5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9-480F-95AF-B2294AEA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318335"/>
        <c:axId val="1226325423"/>
      </c:barChart>
      <c:catAx>
        <c:axId val="126731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6325423"/>
        <c:crosses val="autoZero"/>
        <c:auto val="1"/>
        <c:lblAlgn val="ctr"/>
        <c:lblOffset val="100"/>
        <c:noMultiLvlLbl val="0"/>
      </c:catAx>
      <c:valAx>
        <c:axId val="122632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731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producers of fuel Electricity on level Secondary</a:t>
            </a:r>
          </a:p>
          <a:p>
            <a:pPr>
              <a:defRPr sz="1200"/>
            </a:pPr>
            <a:r>
              <a:rPr lang="en-US" sz="1200" dirty="0"/>
              <a:t>Region: </a:t>
            </a:r>
            <a:r>
              <a:rPr lang="tr-TR" sz="1200" dirty="0" err="1"/>
              <a:t>westeros_baseline</a:t>
            </a:r>
            <a:r>
              <a:rPr lang="en-US" sz="1200" dirty="0"/>
              <a:t>, Scenario: </a:t>
            </a:r>
            <a:r>
              <a:rPr lang="en-US" sz="1200" dirty="0" err="1"/>
              <a:t>adb</a:t>
            </a:r>
            <a:endParaRPr lang="en-US" sz="1200" dirty="0"/>
          </a:p>
          <a:p>
            <a:pPr>
              <a:defRPr sz="1200"/>
            </a:pPr>
            <a:r>
              <a:rPr lang="en-US" sz="1200" dirty="0"/>
              <a:t>Unit: </a:t>
            </a:r>
            <a:r>
              <a:rPr lang="en-US" sz="1200" dirty="0" err="1"/>
              <a:t>MWyr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83408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D-46CA-B5F9-EA7CC36EFB0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7703.1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D-46CA-B5F9-EA7CC36EF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2944383"/>
        <c:axId val="1032714143"/>
      </c:barChart>
      <c:catAx>
        <c:axId val="1262944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2714143"/>
        <c:crosses val="autoZero"/>
        <c:auto val="1"/>
        <c:lblAlgn val="ctr"/>
        <c:lblOffset val="100"/>
        <c:noMultiLvlLbl val="0"/>
      </c:catAx>
      <c:valAx>
        <c:axId val="103271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294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A6793-5E46-4291-B159-0656AE496BB9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7473B3FD-FAE2-489D-8831-F692F548562E}">
      <dgm:prSet phldrT="[Metin]" custT="1"/>
      <dgm:spPr/>
      <dgm:t>
        <a:bodyPr/>
        <a:lstStyle/>
        <a:p>
          <a:r>
            <a:rPr lang="tr-TR" sz="2000" dirty="0"/>
            <a:t>Programming </a:t>
          </a:r>
          <a:r>
            <a:rPr lang="tr-TR" sz="2000" dirty="0" err="1"/>
            <a:t>skills</a:t>
          </a:r>
          <a:endParaRPr lang="tr-TR" sz="6000" dirty="0"/>
        </a:p>
      </dgm:t>
    </dgm:pt>
    <dgm:pt modelId="{FC50B9C8-0331-4A0B-ACAD-DA40CDF0F221}" type="parTrans" cxnId="{3A1514E4-D083-413A-B733-96AE775A6EB2}">
      <dgm:prSet/>
      <dgm:spPr/>
      <dgm:t>
        <a:bodyPr/>
        <a:lstStyle/>
        <a:p>
          <a:endParaRPr lang="tr-TR"/>
        </a:p>
      </dgm:t>
    </dgm:pt>
    <dgm:pt modelId="{9A658B3A-2DDE-4288-8B8B-E989E6C8EB80}" type="sibTrans" cxnId="{3A1514E4-D083-413A-B733-96AE775A6EB2}">
      <dgm:prSet/>
      <dgm:spPr/>
      <dgm:t>
        <a:bodyPr/>
        <a:lstStyle/>
        <a:p>
          <a:endParaRPr lang="tr-TR"/>
        </a:p>
      </dgm:t>
    </dgm:pt>
    <dgm:pt modelId="{88A9A69A-8D9A-4685-B89E-26543366051F}">
      <dgm:prSet phldrT="[Metin]" custT="1"/>
      <dgm:spPr/>
      <dgm:t>
        <a:bodyPr/>
        <a:lstStyle/>
        <a:p>
          <a:pPr algn="r"/>
          <a:r>
            <a:rPr lang="tr-TR" sz="2000" dirty="0"/>
            <a:t>Knowledge in</a:t>
          </a:r>
        </a:p>
        <a:p>
          <a:pPr algn="r"/>
          <a:r>
            <a:rPr lang="tr-TR" sz="2000" dirty="0" err="1"/>
            <a:t>maths</a:t>
          </a:r>
          <a:r>
            <a:rPr lang="tr-TR" sz="2000" dirty="0"/>
            <a:t> </a:t>
          </a:r>
          <a:r>
            <a:rPr lang="tr-TR" sz="2000" dirty="0" err="1"/>
            <a:t>and</a:t>
          </a:r>
          <a:r>
            <a:rPr lang="tr-TR" sz="2000" dirty="0"/>
            <a:t> </a:t>
          </a:r>
          <a:r>
            <a:rPr lang="tr-TR" sz="2000" dirty="0" err="1"/>
            <a:t>statistics</a:t>
          </a:r>
          <a:endParaRPr lang="tr-TR" sz="2000" dirty="0"/>
        </a:p>
      </dgm:t>
    </dgm:pt>
    <dgm:pt modelId="{27E63388-C152-4CC6-886C-BE4BBD0E33C0}" type="parTrans" cxnId="{28B7F116-9350-4DEF-AB32-6C36A77FA32D}">
      <dgm:prSet/>
      <dgm:spPr/>
      <dgm:t>
        <a:bodyPr/>
        <a:lstStyle/>
        <a:p>
          <a:endParaRPr lang="tr-TR"/>
        </a:p>
      </dgm:t>
    </dgm:pt>
    <dgm:pt modelId="{3D5D9798-011F-4FB5-B6E2-1BB060A76F61}" type="sibTrans" cxnId="{28B7F116-9350-4DEF-AB32-6C36A77FA32D}">
      <dgm:prSet/>
      <dgm:spPr/>
      <dgm:t>
        <a:bodyPr/>
        <a:lstStyle/>
        <a:p>
          <a:endParaRPr lang="tr-TR"/>
        </a:p>
      </dgm:t>
    </dgm:pt>
    <dgm:pt modelId="{F369167A-5DD3-467B-8A27-0D91BCB3B831}">
      <dgm:prSet phldrT="[Metin]" custT="1"/>
      <dgm:spPr/>
      <dgm:t>
        <a:bodyPr/>
        <a:lstStyle/>
        <a:p>
          <a:pPr algn="l"/>
          <a:r>
            <a:rPr lang="tr-TR" sz="2000" dirty="0" err="1"/>
            <a:t>Expertise</a:t>
          </a:r>
          <a:r>
            <a:rPr lang="tr-TR" sz="2000" dirty="0"/>
            <a:t> in</a:t>
          </a:r>
        </a:p>
        <a:p>
          <a:pPr algn="l"/>
          <a:r>
            <a:rPr lang="tr-TR" sz="2000" dirty="0" err="1"/>
            <a:t>energy</a:t>
          </a:r>
          <a:r>
            <a:rPr lang="tr-TR" sz="2000" dirty="0"/>
            <a:t> </a:t>
          </a:r>
          <a:r>
            <a:rPr lang="tr-TR" sz="2000" dirty="0" err="1"/>
            <a:t>economics</a:t>
          </a:r>
          <a:endParaRPr lang="tr-TR" sz="2000" dirty="0"/>
        </a:p>
        <a:p>
          <a:pPr algn="l"/>
          <a:r>
            <a:rPr lang="tr-TR" sz="2000" dirty="0" err="1"/>
            <a:t>and</a:t>
          </a:r>
          <a:r>
            <a:rPr lang="tr-TR" sz="2000" dirty="0"/>
            <a:t> </a:t>
          </a:r>
          <a:r>
            <a:rPr lang="tr-TR" sz="2000" dirty="0" err="1"/>
            <a:t>climate</a:t>
          </a:r>
          <a:r>
            <a:rPr lang="tr-TR" sz="2000" dirty="0"/>
            <a:t> </a:t>
          </a:r>
          <a:r>
            <a:rPr lang="tr-TR" sz="2000" dirty="0" err="1"/>
            <a:t>change</a:t>
          </a:r>
          <a:endParaRPr lang="tr-TR" sz="3600" dirty="0"/>
        </a:p>
      </dgm:t>
    </dgm:pt>
    <dgm:pt modelId="{E2BB2C47-E6EE-43A5-AA76-B5DE420855FF}" type="parTrans" cxnId="{EFFD1F70-E1A5-4F71-998E-83D5504A984A}">
      <dgm:prSet/>
      <dgm:spPr/>
      <dgm:t>
        <a:bodyPr/>
        <a:lstStyle/>
        <a:p>
          <a:endParaRPr lang="tr-TR"/>
        </a:p>
      </dgm:t>
    </dgm:pt>
    <dgm:pt modelId="{B664EF46-D028-4113-B567-72279C0F9D07}" type="sibTrans" cxnId="{EFFD1F70-E1A5-4F71-998E-83D5504A984A}">
      <dgm:prSet/>
      <dgm:spPr/>
      <dgm:t>
        <a:bodyPr/>
        <a:lstStyle/>
        <a:p>
          <a:endParaRPr lang="tr-TR"/>
        </a:p>
      </dgm:t>
    </dgm:pt>
    <dgm:pt modelId="{03E2F55A-0852-42C8-918D-46EC30E5FC9A}" type="pres">
      <dgm:prSet presAssocID="{E03A6793-5E46-4291-B159-0656AE496BB9}" presName="compositeShape" presStyleCnt="0">
        <dgm:presLayoutVars>
          <dgm:chMax val="7"/>
          <dgm:dir/>
          <dgm:resizeHandles val="exact"/>
        </dgm:presLayoutVars>
      </dgm:prSet>
      <dgm:spPr/>
    </dgm:pt>
    <dgm:pt modelId="{A1E0E77C-D8B8-4A03-936E-00101A276D77}" type="pres">
      <dgm:prSet presAssocID="{7473B3FD-FAE2-489D-8831-F692F548562E}" presName="circ1" presStyleLbl="vennNode1" presStyleIdx="0" presStyleCnt="3" custScaleX="140111" custScaleY="140808"/>
      <dgm:spPr/>
    </dgm:pt>
    <dgm:pt modelId="{492BE62F-E115-4BAE-8FF1-12E821160E05}" type="pres">
      <dgm:prSet presAssocID="{7473B3FD-FAE2-489D-8831-F692F548562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9ED17A4-2D17-4360-A1CE-9418A51D4D32}" type="pres">
      <dgm:prSet presAssocID="{88A9A69A-8D9A-4685-B89E-26543366051F}" presName="circ2" presStyleLbl="vennNode1" presStyleIdx="1" presStyleCnt="3" custScaleX="152011" custScaleY="135949"/>
      <dgm:spPr/>
    </dgm:pt>
    <dgm:pt modelId="{A62CDE8F-218A-4F85-9D67-CC7027A4F770}" type="pres">
      <dgm:prSet presAssocID="{88A9A69A-8D9A-4685-B89E-26543366051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15CE038-FAB7-4296-84BD-2406091A6430}" type="pres">
      <dgm:prSet presAssocID="{F369167A-5DD3-467B-8A27-0D91BCB3B831}" presName="circ3" presStyleLbl="vennNode1" presStyleIdx="2" presStyleCnt="3" custScaleX="150525" custScaleY="136365"/>
      <dgm:spPr/>
    </dgm:pt>
    <dgm:pt modelId="{7121A03D-256D-4F90-BB28-35AD90567382}" type="pres">
      <dgm:prSet presAssocID="{F369167A-5DD3-467B-8A27-0D91BCB3B83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1D6E606-F3DA-4B2B-A556-DD0331D1B3E2}" type="presOf" srcId="{7473B3FD-FAE2-489D-8831-F692F548562E}" destId="{A1E0E77C-D8B8-4A03-936E-00101A276D77}" srcOrd="0" destOrd="0" presId="urn:microsoft.com/office/officeart/2005/8/layout/venn1"/>
    <dgm:cxn modelId="{28B7F116-9350-4DEF-AB32-6C36A77FA32D}" srcId="{E03A6793-5E46-4291-B159-0656AE496BB9}" destId="{88A9A69A-8D9A-4685-B89E-26543366051F}" srcOrd="1" destOrd="0" parTransId="{27E63388-C152-4CC6-886C-BE4BBD0E33C0}" sibTransId="{3D5D9798-011F-4FB5-B6E2-1BB060A76F61}"/>
    <dgm:cxn modelId="{B0B6C117-B9E3-4493-AD94-EBDB9373E14B}" type="presOf" srcId="{88A9A69A-8D9A-4685-B89E-26543366051F}" destId="{A62CDE8F-218A-4F85-9D67-CC7027A4F770}" srcOrd="1" destOrd="0" presId="urn:microsoft.com/office/officeart/2005/8/layout/venn1"/>
    <dgm:cxn modelId="{A4EBB92B-E246-44AB-A468-CE6F87A85514}" type="presOf" srcId="{E03A6793-5E46-4291-B159-0656AE496BB9}" destId="{03E2F55A-0852-42C8-918D-46EC30E5FC9A}" srcOrd="0" destOrd="0" presId="urn:microsoft.com/office/officeart/2005/8/layout/venn1"/>
    <dgm:cxn modelId="{EFFD1F70-E1A5-4F71-998E-83D5504A984A}" srcId="{E03A6793-5E46-4291-B159-0656AE496BB9}" destId="{F369167A-5DD3-467B-8A27-0D91BCB3B831}" srcOrd="2" destOrd="0" parTransId="{E2BB2C47-E6EE-43A5-AA76-B5DE420855FF}" sibTransId="{B664EF46-D028-4113-B567-72279C0F9D07}"/>
    <dgm:cxn modelId="{99F1F08E-C9F3-4B4B-A17D-84D3E3FFF65E}" type="presOf" srcId="{F369167A-5DD3-467B-8A27-0D91BCB3B831}" destId="{815CE038-FAB7-4296-84BD-2406091A6430}" srcOrd="0" destOrd="0" presId="urn:microsoft.com/office/officeart/2005/8/layout/venn1"/>
    <dgm:cxn modelId="{B287F2DE-2C2A-486D-8AF0-10B2E75D5FF7}" type="presOf" srcId="{88A9A69A-8D9A-4685-B89E-26543366051F}" destId="{69ED17A4-2D17-4360-A1CE-9418A51D4D32}" srcOrd="0" destOrd="0" presId="urn:microsoft.com/office/officeart/2005/8/layout/venn1"/>
    <dgm:cxn modelId="{3A1514E4-D083-413A-B733-96AE775A6EB2}" srcId="{E03A6793-5E46-4291-B159-0656AE496BB9}" destId="{7473B3FD-FAE2-489D-8831-F692F548562E}" srcOrd="0" destOrd="0" parTransId="{FC50B9C8-0331-4A0B-ACAD-DA40CDF0F221}" sibTransId="{9A658B3A-2DDE-4288-8B8B-E989E6C8EB80}"/>
    <dgm:cxn modelId="{F834D1E9-2EEE-4819-B177-9CA6A4676375}" type="presOf" srcId="{7473B3FD-FAE2-489D-8831-F692F548562E}" destId="{492BE62F-E115-4BAE-8FF1-12E821160E05}" srcOrd="1" destOrd="0" presId="urn:microsoft.com/office/officeart/2005/8/layout/venn1"/>
    <dgm:cxn modelId="{31663EF3-CE70-45D7-A6F3-40C472D69CAF}" type="presOf" srcId="{F369167A-5DD3-467B-8A27-0D91BCB3B831}" destId="{7121A03D-256D-4F90-BB28-35AD90567382}" srcOrd="1" destOrd="0" presId="urn:microsoft.com/office/officeart/2005/8/layout/venn1"/>
    <dgm:cxn modelId="{2F27FBB0-A4D3-499C-9CFB-DA9F9DFBEF6A}" type="presParOf" srcId="{03E2F55A-0852-42C8-918D-46EC30E5FC9A}" destId="{A1E0E77C-D8B8-4A03-936E-00101A276D77}" srcOrd="0" destOrd="0" presId="urn:microsoft.com/office/officeart/2005/8/layout/venn1"/>
    <dgm:cxn modelId="{68131438-69D6-4207-8EC8-7809BA52415B}" type="presParOf" srcId="{03E2F55A-0852-42C8-918D-46EC30E5FC9A}" destId="{492BE62F-E115-4BAE-8FF1-12E821160E05}" srcOrd="1" destOrd="0" presId="urn:microsoft.com/office/officeart/2005/8/layout/venn1"/>
    <dgm:cxn modelId="{611F35BA-3695-485F-A57A-47152D816CDE}" type="presParOf" srcId="{03E2F55A-0852-42C8-918D-46EC30E5FC9A}" destId="{69ED17A4-2D17-4360-A1CE-9418A51D4D32}" srcOrd="2" destOrd="0" presId="urn:microsoft.com/office/officeart/2005/8/layout/venn1"/>
    <dgm:cxn modelId="{B4540F0E-848F-42DC-B8B3-510B76F0E36B}" type="presParOf" srcId="{03E2F55A-0852-42C8-918D-46EC30E5FC9A}" destId="{A62CDE8F-218A-4F85-9D67-CC7027A4F770}" srcOrd="3" destOrd="0" presId="urn:microsoft.com/office/officeart/2005/8/layout/venn1"/>
    <dgm:cxn modelId="{565292DF-05CE-450F-AE7D-DB03276E2507}" type="presParOf" srcId="{03E2F55A-0852-42C8-918D-46EC30E5FC9A}" destId="{815CE038-FAB7-4296-84BD-2406091A6430}" srcOrd="4" destOrd="0" presId="urn:microsoft.com/office/officeart/2005/8/layout/venn1"/>
    <dgm:cxn modelId="{4819CE0F-04A1-45FF-BDA2-FCF3B8EDA4DF}" type="presParOf" srcId="{03E2F55A-0852-42C8-918D-46EC30E5FC9A}" destId="{7121A03D-256D-4F90-BB28-35AD9056738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0E77C-D8B8-4A03-936E-00101A276D77}">
      <dsp:nvSpPr>
        <dsp:cNvPr id="0" name=""/>
        <dsp:cNvSpPr/>
      </dsp:nvSpPr>
      <dsp:spPr>
        <a:xfrm>
          <a:off x="3522396" y="-509805"/>
          <a:ext cx="4150473" cy="417112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Programming </a:t>
          </a:r>
          <a:r>
            <a:rPr lang="tr-TR" sz="2000" kern="1200" dirty="0" err="1"/>
            <a:t>skills</a:t>
          </a:r>
          <a:endParaRPr lang="tr-TR" sz="6000" kern="1200" dirty="0"/>
        </a:p>
      </dsp:txBody>
      <dsp:txXfrm>
        <a:off x="4075792" y="220140"/>
        <a:ext cx="3043680" cy="1877004"/>
      </dsp:txXfrm>
    </dsp:sp>
    <dsp:sp modelId="{69ED17A4-2D17-4360-A1CE-9418A51D4D32}">
      <dsp:nvSpPr>
        <dsp:cNvPr id="0" name=""/>
        <dsp:cNvSpPr/>
      </dsp:nvSpPr>
      <dsp:spPr>
        <a:xfrm>
          <a:off x="4415028" y="1413585"/>
          <a:ext cx="4502983" cy="402718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Knowledge in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maths</a:t>
          </a:r>
          <a:r>
            <a:rPr lang="tr-TR" sz="2000" kern="1200" dirty="0"/>
            <a:t> </a:t>
          </a:r>
          <a:r>
            <a:rPr lang="tr-TR" sz="2000" kern="1200" dirty="0" err="1"/>
            <a:t>and</a:t>
          </a:r>
          <a:r>
            <a:rPr lang="tr-TR" sz="2000" kern="1200" dirty="0"/>
            <a:t> </a:t>
          </a:r>
          <a:r>
            <a:rPr lang="tr-TR" sz="2000" kern="1200" dirty="0" err="1"/>
            <a:t>statistics</a:t>
          </a:r>
          <a:endParaRPr lang="tr-TR" sz="2000" kern="1200" dirty="0"/>
        </a:p>
      </dsp:txBody>
      <dsp:txXfrm>
        <a:off x="5792190" y="2453940"/>
        <a:ext cx="2701790" cy="2214950"/>
      </dsp:txXfrm>
    </dsp:sp>
    <dsp:sp modelId="{815CE038-FAB7-4296-84BD-2406091A6430}">
      <dsp:nvSpPr>
        <dsp:cNvPr id="0" name=""/>
        <dsp:cNvSpPr/>
      </dsp:nvSpPr>
      <dsp:spPr>
        <a:xfrm>
          <a:off x="2299262" y="1407423"/>
          <a:ext cx="4458964" cy="40395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Expertise</a:t>
          </a:r>
          <a:r>
            <a:rPr lang="tr-TR" sz="2000" kern="1200" dirty="0"/>
            <a:t> in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energy</a:t>
          </a:r>
          <a:r>
            <a:rPr lang="tr-TR" sz="2000" kern="1200" dirty="0"/>
            <a:t> </a:t>
          </a:r>
          <a:r>
            <a:rPr lang="tr-TR" sz="2000" kern="1200" dirty="0" err="1"/>
            <a:t>economics</a:t>
          </a:r>
          <a:endParaRPr lang="tr-T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and</a:t>
          </a:r>
          <a:r>
            <a:rPr lang="tr-TR" sz="2000" kern="1200" dirty="0"/>
            <a:t> </a:t>
          </a:r>
          <a:r>
            <a:rPr lang="tr-TR" sz="2000" kern="1200" dirty="0" err="1"/>
            <a:t>climate</a:t>
          </a:r>
          <a:r>
            <a:rPr lang="tr-TR" sz="2000" kern="1200" dirty="0"/>
            <a:t> </a:t>
          </a:r>
          <a:r>
            <a:rPr lang="tr-TR" sz="2000" kern="1200" dirty="0" err="1"/>
            <a:t>change</a:t>
          </a:r>
          <a:endParaRPr lang="tr-TR" sz="3600" kern="1200" dirty="0"/>
        </a:p>
      </dsp:txBody>
      <dsp:txXfrm>
        <a:off x="2719148" y="2450962"/>
        <a:ext cx="2675378" cy="2221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https://www.connect4climate.org/infographics/paris-agreement-turning-point-climate-solution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https://data.ece.iiasa.ac.at/iamc-1.5c-explorer/#/license</a:t>
            </a:r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Wilson,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Boza-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Stercke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Cullen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Frank,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Havlík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Kiesewetter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Rafaj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… Valin, H. (2018).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1.5 °C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(6), 515–527. https://doi.org/10.1038/s41560-018-0172-6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https://www.ipcc.ch/outreach-material/</a:t>
            </a:r>
          </a:p>
          <a:p>
            <a:r>
              <a:rPr lang="en-US" dirty="0"/>
              <a:t>https://www.ipcc.ch/working-group/wg2/</a:t>
            </a:r>
            <a:endParaRPr lang="tr-TR" dirty="0"/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Callaghan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W.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Edenhofer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 (2017). Learning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IPCC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(May), 252–259. https://doi.org/10.1016/j.envsci.2017.05.014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Human,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Open Source Software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(33), 1095. https://doi.org/10.21105/joss.01095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Nicholls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Hörsch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Lamboll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Kishimoto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Burandt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Kikstra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Brinkerink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Budzinski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Maczek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Zwickl-Bernhard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Welder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Álvarez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Quispe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F., &amp; Smith, C. J.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Analysis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macro-energy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Europe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74. https://doi.org/10.12688/openreseurope.13633.2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https://github.com/gorkemgungormetu?tab=repositories</a:t>
            </a:r>
          </a:p>
          <a:p>
            <a:r>
              <a:rPr lang="tr-TR" dirty="0"/>
              <a:t>https://cbea.ms/git-commit/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6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https://choosealicense.com/</a:t>
            </a:r>
          </a:p>
          <a:p>
            <a:r>
              <a:rPr lang="tr-TR" dirty="0"/>
              <a:t>https://gist.github.com/lukas-h/2a5d00690736b4c3a7ba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4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https://docs.pytest.org/en/stable/#a-quick-example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3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Klimont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Johnson,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Strubegger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Valin,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Ermolieva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Forsell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Herrero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Kindermann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Obersteiner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Pachauri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…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marker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quantification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Socioeconomic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-of-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21st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century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251–267. https://doi.org/10.1016/j.gloenvcha.2016.06.004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Grassi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Stehfest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Cescatti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House,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Nabuurs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G.-J.,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Alkama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Viñas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Calvin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Ceccherini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Fujimori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Hasegawa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Humpenöder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Korosuo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…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(2021). Critical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(5), 425–434. https://doi.org/10.1038/s41558-021-01033-6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https://gains.iiasa.ac.at/models/index.html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Kyoto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greenhouse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(GHG)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dioxide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(CO2),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methane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(CH4),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nitrous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oxide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(N2O),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hydrofluorocarbons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HFCs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perfluorocarbons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PFCs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sulphurhexafluoride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(SF6)</a:t>
            </a:r>
          </a:p>
          <a:p>
            <a:r>
              <a:rPr lang="tr-TR" dirty="0"/>
              <a:t>https://docs.messageix.org/en/latest/model/MACRO/macro_core.html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is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Westeros Tutorial - Introduction to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MESSAGEix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framework: Creating a baseline scenario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8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https://awoiaf.westeros.org/index.php/Aegon%27s_Conquest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76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Bale, C. S.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Varga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Foxon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J. (2015).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New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https://doi.org/10.1016/j.apenergy.2014.10.057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Brinkerink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Ó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Gallachóir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(2022).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Software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https://doi.org/10.1016/j.envsoft.2022.105336</a:t>
            </a:r>
          </a:p>
          <a:p>
            <a:r>
              <a:rPr lang="tr-TR"/>
              <a:t>https://power.larc.nasa.gov/docs/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0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2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http://drewconway.com/the-lab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30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Osesm-tuwien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Wilkinson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Dumontier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Aalbersberg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Appleton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Axton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Baak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Blomberg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Boiten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J.-W., da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Bourne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Bouwman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Brookes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Dillo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Edmunds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Evelo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Finkers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…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(2016).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stewardship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160018. https://doi.org/10.1038/sdata.2016.18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Osesm-tuwien</a:t>
            </a:r>
            <a:endParaRPr lang="tr-TR" dirty="0"/>
          </a:p>
          <a:p>
            <a:r>
              <a:rPr lang="tr-TR" dirty="0"/>
              <a:t>https://twiki.org/cgi-bin/view/Blog/BlogEntry201207x1</a:t>
            </a:r>
          </a:p>
          <a:p>
            <a:r>
              <a:rPr lang="tr-TR" dirty="0"/>
              <a:t>https://moqod-software.medium.com/understanding-open-source-and-free-software-licensing-c0fa600106c9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0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Barnes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(2010).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it 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467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(7317), 753–753. https://doi.org/10.1038/467753a</a:t>
            </a:r>
            <a:endParaRPr lang="tr-TR" dirty="0"/>
          </a:p>
          <a:p>
            <a:r>
              <a:rPr lang="tr-TR" dirty="0"/>
              <a:t>https://www.software.ac.uk/blog/2016-09-26-irreproducible-research-some-top-tips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3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Wilson,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Bryan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Cranston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Kitzes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Nederbragt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K.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(6), 1–20. https://doi.org/10.1371/journal.pcbi.1005510</a:t>
            </a:r>
          </a:p>
          <a:p>
            <a:r>
              <a:rPr lang="tr-TR" dirty="0"/>
              <a:t>https://cbea.ms/git-commit/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https://yesilgazete.org/iklim-krizi-bilim-insanlari-insan-turunun-yok-olma-senaryolarinin-calisilmasini-istedi/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34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https://tntcat.iiasa.ac.at/AR5DB/dsd?Action=htmlpage&amp;page=about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Shiraki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Sugiyama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technoeconomic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13–24. https://doi.org/10.1007/s10584-020-02731-4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5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secure.iiasa.ac.at/web-apps/ene/LIMITSDB/dsd?Action=htmlpage&amp;page=about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ecure.iiasa.ac.at/web-apps/ene/AMPEREDB/dsd?Action=htmlpage&amp;page=about%27" TargetMode="External"/><Relationship Id="rId5" Type="http://schemas.openxmlformats.org/officeDocument/2006/relationships/hyperlink" Target="http://emf.stanford.edu/events/emf_briefing_on_climate_policy_scenarios_us_domestic_and_international_policy_architectures" TargetMode="External"/><Relationship Id="rId4" Type="http://schemas.openxmlformats.org/officeDocument/2006/relationships/hyperlink" Target="https://secure.iiasa.ac.at/web-apps/ene/AMEDB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population_estimates" TargetMode="External"/><Relationship Id="rId2" Type="http://schemas.openxmlformats.org/officeDocument/2006/relationships/hyperlink" Target="https://atlasoficeandfireblog.wordpress.com/2016/03/06/the-population-of-the-seven-kingdom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hoosealicens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Modelling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Optimizing an Energy </a:t>
            </a:r>
            <a:r>
              <a:rPr lang="tr-TR" dirty="0" err="1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A0AD417-09C3-473E-BF11-65A0999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</a:t>
            </a:r>
            <a:r>
              <a:rPr lang="tr-TR" dirty="0" err="1"/>
              <a:t>Reports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6E9EC904-4CE0-4AC2-8C85-45EC351C1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6637" y="1371600"/>
            <a:ext cx="5047851" cy="4935538"/>
          </a:xfrm>
          <a:prstGeom prst="rect">
            <a:avLst/>
          </a:prstGeo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EF70F47C-56C2-45D0-9E7B-05C26C4C9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89927" y="1371600"/>
            <a:ext cx="4343021" cy="493553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7FE6E9E-BC0B-40DB-86AB-5A02F578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78" y="530279"/>
            <a:ext cx="2908044" cy="841321"/>
          </a:xfrm>
          <a:prstGeom prst="rect">
            <a:avLst/>
          </a:prstGeom>
        </p:spPr>
      </p:pic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02404F49-3D88-4DC9-BC94-715123CF5E5C}"/>
              </a:ext>
            </a:extLst>
          </p:cNvPr>
          <p:cNvCxnSpPr/>
          <p:nvPr/>
        </p:nvCxnSpPr>
        <p:spPr bwMode="auto">
          <a:xfrm>
            <a:off x="7279574" y="1096963"/>
            <a:ext cx="1258784" cy="6368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E438BD2A-0C9F-4471-869B-BC7EF57174A9}"/>
              </a:ext>
            </a:extLst>
          </p:cNvPr>
          <p:cNvCxnSpPr>
            <a:cxnSpLocks/>
          </p:cNvCxnSpPr>
          <p:nvPr/>
        </p:nvCxnSpPr>
        <p:spPr bwMode="auto">
          <a:xfrm flipH="1">
            <a:off x="3645725" y="1096963"/>
            <a:ext cx="1353787" cy="5180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1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82D0C43-D372-405D-91F0-7725B668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Integrated</a:t>
            </a:r>
            <a:r>
              <a:rPr lang="tr-TR" dirty="0"/>
              <a:t> </a:t>
            </a:r>
            <a:r>
              <a:rPr lang="tr-TR" dirty="0" err="1"/>
              <a:t>Assessment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 </a:t>
            </a:r>
            <a:r>
              <a:rPr lang="tr-TR" dirty="0" err="1"/>
              <a:t>Consortium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9802DC-64A1-4750-868C-82C65925C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C</a:t>
            </a:r>
            <a:r>
              <a:rPr lang="en-US" sz="2400" dirty="0" err="1"/>
              <a:t>reated</a:t>
            </a:r>
            <a:r>
              <a:rPr lang="en-US" sz="2400" dirty="0"/>
              <a:t> in 2007 in response to a call from the IPCC for a research organization to lead the </a:t>
            </a:r>
            <a:r>
              <a:rPr lang="tr-TR" sz="2400" dirty="0"/>
              <a:t>IAMC </a:t>
            </a:r>
            <a:r>
              <a:rPr lang="en-US" sz="2400" dirty="0"/>
              <a:t>in the development of new scenarios</a:t>
            </a:r>
            <a:endParaRPr lang="tr-TR" sz="2400" dirty="0"/>
          </a:p>
          <a:p>
            <a:r>
              <a:rPr lang="tr-TR" sz="2400" dirty="0" err="1"/>
              <a:t>Share</a:t>
            </a:r>
            <a:r>
              <a:rPr lang="tr-TR" sz="2400" dirty="0"/>
              <a:t> of </a:t>
            </a:r>
            <a:r>
              <a:rPr lang="tr-TR" sz="2400" dirty="0" err="1"/>
              <a:t>community</a:t>
            </a:r>
            <a:r>
              <a:rPr lang="tr-TR" sz="2400" dirty="0"/>
              <a:t> </a:t>
            </a:r>
            <a:r>
              <a:rPr lang="tr-TR" sz="2400" dirty="0" err="1"/>
              <a:t>dataset</a:t>
            </a:r>
            <a:r>
              <a:rPr lang="tr-TR" sz="2400" dirty="0"/>
              <a:t>, software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presentation</a:t>
            </a:r>
            <a:r>
              <a:rPr lang="tr-TR" sz="2400" dirty="0"/>
              <a:t> </a:t>
            </a:r>
            <a:r>
              <a:rPr lang="tr-TR" sz="2400" dirty="0" err="1"/>
              <a:t>materials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5CD2B5-0D76-4B1C-8CFA-7533319596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0" y="1005932"/>
            <a:ext cx="5486400" cy="566687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6796C8D-725B-4CBD-B8E0-B469F2D1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548" y="5486400"/>
            <a:ext cx="1905000" cy="7620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92FB420-F5EF-4ED0-828D-BF01DF606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879" y="5486400"/>
            <a:ext cx="1905001" cy="7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E30F6E0-0E45-4993-9761-798CED6D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AR5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D426E0-E5EE-4EED-A198-51B27A07EC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Majority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provided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Model </a:t>
            </a:r>
            <a:r>
              <a:rPr lang="tr-TR" sz="2400" dirty="0" err="1"/>
              <a:t>Intercomparison</a:t>
            </a:r>
            <a:r>
              <a:rPr lang="tr-TR" sz="2400" dirty="0"/>
              <a:t> </a:t>
            </a:r>
            <a:r>
              <a:rPr lang="tr-TR" sz="2400" dirty="0" err="1"/>
              <a:t>Projects</a:t>
            </a:r>
            <a:r>
              <a:rPr lang="tr-TR" sz="2400" dirty="0"/>
              <a:t> (</a:t>
            </a:r>
            <a:r>
              <a:rPr lang="tr-TR" sz="2400" dirty="0" err="1"/>
              <a:t>MIPs</a:t>
            </a:r>
            <a:r>
              <a:rPr lang="tr-TR" sz="2400" dirty="0"/>
              <a:t>)</a:t>
            </a:r>
          </a:p>
          <a:p>
            <a:r>
              <a:rPr lang="tr-TR" sz="2400" dirty="0"/>
              <a:t>AR5 </a:t>
            </a:r>
            <a:r>
              <a:rPr lang="tr-TR" sz="2400" dirty="0" err="1"/>
              <a:t>participants</a:t>
            </a:r>
            <a:r>
              <a:rPr lang="tr-TR" sz="2400" dirty="0"/>
              <a:t> </a:t>
            </a:r>
            <a:r>
              <a:rPr lang="tr-TR" sz="2400" dirty="0" err="1"/>
              <a:t>include</a:t>
            </a:r>
            <a:r>
              <a:rPr lang="tr-TR" sz="2400" dirty="0"/>
              <a:t> </a:t>
            </a:r>
            <a:r>
              <a:rPr lang="en-US" sz="2400" dirty="0"/>
              <a:t>31 models (sometimes in different versions) and 1,184 scenarios</a:t>
            </a:r>
            <a:endParaRPr lang="tr-TR" sz="2400" dirty="0"/>
          </a:p>
          <a:p>
            <a:r>
              <a:rPr lang="tr-TR" sz="2400" dirty="0"/>
              <a:t>IAMC </a:t>
            </a:r>
            <a:r>
              <a:rPr lang="tr-TR" sz="2400" dirty="0" err="1"/>
              <a:t>uses</a:t>
            </a:r>
            <a:r>
              <a:rPr lang="tr-TR" sz="2400" dirty="0"/>
              <a:t> tabular data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easy</a:t>
            </a:r>
            <a:r>
              <a:rPr lang="tr-TR" sz="2400" dirty="0"/>
              <a:t> </a:t>
            </a:r>
            <a:r>
              <a:rPr lang="tr-TR" sz="2400" dirty="0" err="1"/>
              <a:t>comparison</a:t>
            </a:r>
            <a:endParaRPr lang="tr-TR" sz="2400" dirty="0"/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be </a:t>
            </a:r>
            <a:r>
              <a:rPr lang="tr-TR" sz="2400" dirty="0" err="1"/>
              <a:t>carefully</a:t>
            </a:r>
            <a:r>
              <a:rPr lang="tr-TR" sz="2400" dirty="0"/>
              <a:t> </a:t>
            </a:r>
            <a:r>
              <a:rPr lang="tr-TR" sz="2400" dirty="0" err="1"/>
              <a:t>employed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mitigate</a:t>
            </a:r>
            <a:r>
              <a:rPr lang="tr-TR" sz="2400" dirty="0"/>
              <a:t> model-</a:t>
            </a:r>
            <a:r>
              <a:rPr lang="tr-TR" sz="2400" dirty="0" err="1"/>
              <a:t>real</a:t>
            </a:r>
            <a:r>
              <a:rPr lang="tr-TR" sz="2400" dirty="0"/>
              <a:t> </a:t>
            </a:r>
            <a:r>
              <a:rPr lang="tr-TR" sz="2400" dirty="0" err="1"/>
              <a:t>discrepancy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rapidly</a:t>
            </a:r>
            <a:r>
              <a:rPr lang="tr-TR" sz="2400" dirty="0"/>
              <a:t> </a:t>
            </a:r>
            <a:r>
              <a:rPr lang="tr-TR" sz="2400" dirty="0" err="1"/>
              <a:t>changing</a:t>
            </a:r>
            <a:r>
              <a:rPr lang="tr-TR" sz="2400" dirty="0"/>
              <a:t> </a:t>
            </a:r>
            <a:r>
              <a:rPr lang="tr-TR" sz="2400" dirty="0" err="1"/>
              <a:t>technologies</a:t>
            </a:r>
            <a:endParaRPr lang="tr-TR" sz="2400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A334F04D-F6B3-4F4F-A911-539FC6592A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6788009"/>
              </p:ext>
            </p:extLst>
          </p:nvPr>
        </p:nvGraphicFramePr>
        <p:xfrm>
          <a:off x="6096000" y="1096963"/>
          <a:ext cx="6019138" cy="5380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643">
                  <a:extLst>
                    <a:ext uri="{9D8B030D-6E8A-4147-A177-3AD203B41FA5}">
                      <a16:colId xmlns:a16="http://schemas.microsoft.com/office/drawing/2014/main" val="693470018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val="1628457297"/>
                    </a:ext>
                  </a:extLst>
                </a:gridCol>
                <a:gridCol w="914085">
                  <a:extLst>
                    <a:ext uri="{9D8B030D-6E8A-4147-A177-3AD203B41FA5}">
                      <a16:colId xmlns:a16="http://schemas.microsoft.com/office/drawing/2014/main" val="2837123833"/>
                    </a:ext>
                  </a:extLst>
                </a:gridCol>
                <a:gridCol w="1100245">
                  <a:extLst>
                    <a:ext uri="{9D8B030D-6E8A-4147-A177-3AD203B41FA5}">
                      <a16:colId xmlns:a16="http://schemas.microsoft.com/office/drawing/2014/main" val="3671898537"/>
                    </a:ext>
                  </a:extLst>
                </a:gridCol>
                <a:gridCol w="1553158">
                  <a:extLst>
                    <a:ext uri="{9D8B030D-6E8A-4147-A177-3AD203B41FA5}">
                      <a16:colId xmlns:a16="http://schemas.microsoft.com/office/drawing/2014/main" val="2439544893"/>
                    </a:ext>
                  </a:extLst>
                </a:gridCol>
                <a:gridCol w="1139685">
                  <a:extLst>
                    <a:ext uri="{9D8B030D-6E8A-4147-A177-3AD203B41FA5}">
                      <a16:colId xmlns:a16="http://schemas.microsoft.com/office/drawing/2014/main" val="3402626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 dirty="0" err="1">
                          <a:effectLst/>
                        </a:rPr>
                        <a:t>MIPs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Year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Number of Models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Number of Scenarios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Areas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 dirty="0" err="1">
                          <a:effectLst/>
                        </a:rPr>
                        <a:t>Lead</a:t>
                      </a:r>
                      <a:r>
                        <a:rPr lang="tr-TR" sz="1400" u="none" strike="noStrike" dirty="0">
                          <a:effectLst/>
                        </a:rPr>
                        <a:t> </a:t>
                      </a:r>
                      <a:r>
                        <a:rPr lang="tr-TR" sz="1400" u="none" strike="noStrike" dirty="0" err="1">
                          <a:effectLst/>
                        </a:rPr>
                        <a:t>Institutions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29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hlinkClick r:id="rId3"/>
                        </a:rPr>
                        <a:t>LIMITS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2014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Mitigation policies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u="none" strike="noStrike">
                          <a:effectLst/>
                        </a:rPr>
                        <a:t>FEEM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153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2012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Chalmers University of Technology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25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RECIPE 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2009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 dirty="0">
                          <a:effectLst/>
                        </a:rPr>
                        <a:t>18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 dirty="0">
                          <a:effectLst/>
                        </a:rPr>
                        <a:t>PIK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580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  <a:hlinkClick r:id="rId4"/>
                        </a:rPr>
                        <a:t>AME 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2012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16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83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Mitigation policy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PNNL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553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RoSE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2013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3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105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Mitigation policy; GDP growth; population growth, fossil fuel availability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PIK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257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ADAM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2009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15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Technology availability, Mitigation policy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PIK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224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hlinkClick r:id="rId5"/>
                        </a:rPr>
                        <a:t>EMF 22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Stanford University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026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EMF 27 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2013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16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362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Stanford University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3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  <a:hlinkClick r:id="rId6"/>
                        </a:rPr>
                        <a:t>AMPERE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2013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11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400" u="none" strike="noStrike">
                          <a:effectLst/>
                        </a:rPr>
                        <a:t>378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>
                          <a:effectLst/>
                        </a:rPr>
                        <a:t>Technology availability; mitigation policy; GDP; population</a:t>
                      </a:r>
                      <a:endParaRPr lang="tr-TR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400" u="none" strike="noStrike" dirty="0">
                          <a:effectLst/>
                        </a:rPr>
                        <a:t>PIK</a:t>
                      </a:r>
                      <a:endParaRPr lang="tr-TR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9757"/>
                  </a:ext>
                </a:extLst>
              </a:tr>
            </a:tbl>
          </a:graphicData>
        </a:graphic>
      </p:graphicFrame>
      <p:pic>
        <p:nvPicPr>
          <p:cNvPr id="10" name="Resim 9">
            <a:extLst>
              <a:ext uri="{FF2B5EF4-FFF2-40B4-BE49-F238E27FC236}">
                <a16:creationId xmlns:a16="http://schemas.microsoft.com/office/drawing/2014/main" id="{298399CB-04B8-45B0-A896-1C0F28551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129" y="4546405"/>
            <a:ext cx="5899871" cy="769947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093EEDD9-83A8-4B8A-A35A-7225E14A4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11" y="623198"/>
            <a:ext cx="6070917" cy="60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3F2F60-CA9E-493F-84AD-B81DC88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SR15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3303C0-1C74-4D83-8E45-25CB1B38EC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"Special Report on Global Warming of 1.5°C" (SR15) published by the Intergovernmental Panel on Climate Change (IPCC) in 2018</a:t>
            </a:r>
            <a:endParaRPr lang="tr-TR" sz="2400" dirty="0"/>
          </a:p>
          <a:p>
            <a:r>
              <a:rPr lang="tr-TR" sz="2400" dirty="0"/>
              <a:t>Global CO2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78 </a:t>
            </a:r>
            <a:r>
              <a:rPr lang="tr-TR" sz="2400" dirty="0" err="1"/>
              <a:t>scenarios</a:t>
            </a:r>
            <a:endParaRPr lang="tr-TR" sz="2400" dirty="0"/>
          </a:p>
          <a:p>
            <a:r>
              <a:rPr lang="tr-TR" sz="2400" dirty="0"/>
              <a:t>Global final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depend</a:t>
            </a:r>
            <a:r>
              <a:rPr lang="tr-TR" sz="2400" dirty="0"/>
              <a:t> on </a:t>
            </a:r>
            <a:r>
              <a:rPr lang="tr-TR" sz="2400" dirty="0" err="1"/>
              <a:t>socio-economic</a:t>
            </a:r>
            <a:r>
              <a:rPr lang="tr-TR" sz="2400" dirty="0"/>
              <a:t> </a:t>
            </a:r>
            <a:r>
              <a:rPr lang="tr-TR" sz="2400" dirty="0" err="1"/>
              <a:t>assumptions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90 </a:t>
            </a:r>
            <a:r>
              <a:rPr lang="tr-TR" sz="2400" dirty="0" err="1"/>
              <a:t>scenarios</a:t>
            </a:r>
            <a:endParaRPr lang="tr-TR" sz="2400" dirty="0"/>
          </a:p>
          <a:p>
            <a:r>
              <a:rPr lang="en-US" sz="2400" dirty="0"/>
              <a:t>Low Energy Demand (LED) scenario reduces supply side investments with socio-economical transition of useful energy demand</a:t>
            </a:r>
            <a:endParaRPr lang="tr-TR" sz="2400" dirty="0"/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E48B7E64-0818-42CE-8F14-C239F3C40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10" y="1371600"/>
            <a:ext cx="4686300" cy="4764405"/>
          </a:xfr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C6E32FF-B79E-4D37-A6A2-B25C96986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722718"/>
            <a:ext cx="5177787" cy="558442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DF65DE53-F6BE-4C2D-8EFE-E5CB5D055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23" y="512445"/>
            <a:ext cx="5362785" cy="616299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A01F54D0-0B4A-436A-B91E-400FE94D9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6812"/>
            <a:ext cx="5524240" cy="62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9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181B52-3DAC-4815-A5D6-E43239F7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AR6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5A6279-95B7-4739-A77D-C5868C3FF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WG</a:t>
            </a:r>
            <a:r>
              <a:rPr lang="en-US" sz="2400" dirty="0"/>
              <a:t>I</a:t>
            </a:r>
            <a:r>
              <a:rPr lang="tr-TR" sz="2400" dirty="0"/>
              <a:t> </a:t>
            </a:r>
            <a:r>
              <a:rPr lang="tr-TR" sz="2400" dirty="0" err="1"/>
              <a:t>examines</a:t>
            </a:r>
            <a:r>
              <a:rPr lang="tr-TR" sz="2400" dirty="0"/>
              <a:t> </a:t>
            </a:r>
            <a:r>
              <a:rPr lang="en-US" sz="2400" dirty="0"/>
              <a:t>the physical science </a:t>
            </a:r>
            <a:r>
              <a:rPr lang="tr-TR" sz="2400" dirty="0"/>
              <a:t>of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endParaRPr lang="tr-TR" sz="2400" dirty="0"/>
          </a:p>
          <a:p>
            <a:r>
              <a:rPr lang="tr-TR" sz="2400" dirty="0"/>
              <a:t>WG</a:t>
            </a:r>
            <a:r>
              <a:rPr lang="en-US" sz="2400" dirty="0"/>
              <a:t>II</a:t>
            </a:r>
            <a:r>
              <a:rPr lang="tr-TR" sz="2400" dirty="0"/>
              <a:t> </a:t>
            </a:r>
            <a:r>
              <a:rPr lang="tr-TR" sz="2400" dirty="0" err="1"/>
              <a:t>assesses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en-US" sz="2400" dirty="0"/>
              <a:t> impacts</a:t>
            </a:r>
            <a:r>
              <a:rPr lang="tr-TR" sz="2400" dirty="0"/>
              <a:t> of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, </a:t>
            </a:r>
            <a:r>
              <a:rPr lang="en-US" sz="2400" dirty="0"/>
              <a:t>vulnerability</a:t>
            </a:r>
            <a:r>
              <a:rPr lang="tr-TR" sz="2400" dirty="0"/>
              <a:t> of </a:t>
            </a:r>
            <a:r>
              <a:rPr lang="tr-TR" sz="2400" dirty="0" err="1"/>
              <a:t>human</a:t>
            </a:r>
            <a:r>
              <a:rPr lang="tr-TR" sz="2400" dirty="0"/>
              <a:t> </a:t>
            </a:r>
            <a:r>
              <a:rPr lang="tr-TR" sz="2400" dirty="0" err="1"/>
              <a:t>societies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natural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options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adaptation</a:t>
            </a:r>
            <a:endParaRPr lang="tr-TR" sz="2400" dirty="0"/>
          </a:p>
          <a:p>
            <a:r>
              <a:rPr lang="tr-TR" sz="2400" dirty="0"/>
              <a:t>WG</a:t>
            </a:r>
            <a:r>
              <a:rPr lang="en-US" sz="2400" dirty="0"/>
              <a:t>III</a:t>
            </a:r>
            <a:r>
              <a:rPr lang="tr-TR" sz="2400" dirty="0"/>
              <a:t> </a:t>
            </a:r>
            <a:r>
              <a:rPr lang="en-US" sz="2400" dirty="0"/>
              <a:t>assess</a:t>
            </a:r>
            <a:r>
              <a:rPr lang="tr-TR" sz="2400" dirty="0"/>
              <a:t>es</a:t>
            </a:r>
            <a:r>
              <a:rPr lang="en-US" sz="2400" dirty="0"/>
              <a:t> methods for reducing </a:t>
            </a:r>
            <a:r>
              <a:rPr lang="tr-TR" sz="2400" dirty="0"/>
              <a:t>GHG</a:t>
            </a:r>
            <a:r>
              <a:rPr lang="en-US" sz="2400" dirty="0"/>
              <a:t> emissions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removing</a:t>
            </a:r>
            <a:r>
              <a:rPr lang="tr-TR" sz="2400" dirty="0"/>
              <a:t> </a:t>
            </a:r>
            <a:r>
              <a:rPr lang="tr-TR" sz="2400" dirty="0" err="1"/>
              <a:t>GHGs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atmosphere</a:t>
            </a:r>
            <a:endParaRPr lang="tr-TR" sz="2400" dirty="0"/>
          </a:p>
          <a:p>
            <a:r>
              <a:rPr lang="en-US" sz="2400" dirty="0"/>
              <a:t>Synthesis Report</a:t>
            </a:r>
            <a:r>
              <a:rPr lang="tr-TR" sz="2400" dirty="0"/>
              <a:t> </a:t>
            </a:r>
            <a:r>
              <a:rPr lang="tr-TR" sz="2400" dirty="0" err="1"/>
              <a:t>integrates</a:t>
            </a:r>
            <a:r>
              <a:rPr lang="tr-TR" sz="2400" dirty="0"/>
              <a:t> </a:t>
            </a:r>
            <a:r>
              <a:rPr lang="tr-TR" sz="2400" dirty="0" err="1"/>
              <a:t>WGs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findings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Special </a:t>
            </a:r>
            <a:r>
              <a:rPr lang="tr-TR" sz="2400" dirty="0" err="1"/>
              <a:t>Reports</a:t>
            </a:r>
            <a:endParaRPr lang="tr-TR" sz="2400" dirty="0"/>
          </a:p>
          <a:p>
            <a:r>
              <a:rPr lang="tr-TR" sz="2400" dirty="0" err="1"/>
              <a:t>Expanding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diversifying</a:t>
            </a:r>
            <a:r>
              <a:rPr lang="tr-TR" sz="2400" dirty="0"/>
              <a:t> </a:t>
            </a:r>
            <a:r>
              <a:rPr lang="tr-TR" sz="2400" dirty="0" err="1"/>
              <a:t>literature</a:t>
            </a:r>
            <a:r>
              <a:rPr lang="tr-TR" sz="2400" dirty="0"/>
              <a:t> </a:t>
            </a:r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innovative</a:t>
            </a:r>
            <a:r>
              <a:rPr lang="tr-TR" sz="2400" dirty="0"/>
              <a:t> </a:t>
            </a:r>
            <a:r>
              <a:rPr lang="tr-TR" sz="2400"/>
              <a:t>methods</a:t>
            </a:r>
            <a:endParaRPr lang="en-GB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0AB30F-83E0-46A8-A052-B2C9895109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757906"/>
            <a:ext cx="5486082" cy="445110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30F48A0-7F94-4DDE-ABC4-A67C45981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1238681"/>
            <a:ext cx="5811061" cy="520137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FC29C32-8287-4209-B42F-DA68AA91F63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2067340"/>
            <a:ext cx="5811061" cy="348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7F5BA0D-CE4E-47E2-BA76-7E6ED372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Visualization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057C7A-1B16-48EC-95C2-C434EBE40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Synthesis</a:t>
            </a:r>
            <a:r>
              <a:rPr lang="tr-TR" sz="2400" dirty="0"/>
              <a:t> of </a:t>
            </a:r>
            <a:r>
              <a:rPr lang="tr-TR" sz="2400" dirty="0" err="1"/>
              <a:t>results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</a:t>
            </a:r>
            <a:r>
              <a:rPr lang="en-US" sz="2400" dirty="0"/>
              <a:t>an open-source analysis and visualization library</a:t>
            </a:r>
            <a:r>
              <a:rPr lang="tr-TR" sz="2400" dirty="0"/>
              <a:t> – </a:t>
            </a:r>
            <a:r>
              <a:rPr lang="tr-TR" sz="2400" dirty="0" err="1"/>
              <a:t>Jupyter</a:t>
            </a:r>
            <a:r>
              <a:rPr lang="tr-TR" sz="2400" dirty="0"/>
              <a:t> notebook</a:t>
            </a:r>
          </a:p>
          <a:p>
            <a:r>
              <a:rPr lang="tr-TR" sz="2400" dirty="0"/>
              <a:t>S</a:t>
            </a:r>
            <a:r>
              <a:rPr lang="en-US" sz="2400" dirty="0"/>
              <a:t>hare </a:t>
            </a:r>
            <a:r>
              <a:rPr lang="tr-TR" sz="2400" dirty="0" err="1"/>
              <a:t>climate</a:t>
            </a:r>
            <a:r>
              <a:rPr lang="tr-TR" sz="2400" dirty="0"/>
              <a:t> data </a:t>
            </a:r>
            <a:r>
              <a:rPr lang="tr-TR" sz="2400" dirty="0" err="1"/>
              <a:t>analysis</a:t>
            </a:r>
            <a:r>
              <a:rPr lang="tr-TR" sz="2400" dirty="0"/>
              <a:t> in IAMC </a:t>
            </a:r>
            <a:r>
              <a:rPr lang="tr-TR" sz="2400" dirty="0" err="1"/>
              <a:t>community</a:t>
            </a:r>
            <a:r>
              <a:rPr lang="en-US" sz="2400" dirty="0"/>
              <a:t> for greater transparency and reproducibility</a:t>
            </a:r>
            <a:endParaRPr lang="tr-TR" sz="2400" dirty="0"/>
          </a:p>
          <a:p>
            <a:r>
              <a:rPr lang="tr-TR" sz="2400" dirty="0"/>
              <a:t>P</a:t>
            </a:r>
            <a:r>
              <a:rPr lang="en-US" sz="2400" dirty="0"/>
              <a:t>yam has facilitated increased coordination and consistency across the analysis and data processing steps</a:t>
            </a:r>
            <a:r>
              <a:rPr lang="tr-TR" sz="2400" dirty="0"/>
              <a:t> in IPCC AR6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A412AF-FBFF-4D56-8132-8D4A10C49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2160" y="565337"/>
            <a:ext cx="5486400" cy="249218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D86917C-21E6-4835-B348-40FAD0902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61" y="3057525"/>
            <a:ext cx="6030656" cy="36624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F3EB710-9BA9-4F16-B298-3BD7FD64A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736" y="448538"/>
            <a:ext cx="6171429" cy="264761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27A826B-54A2-4018-90C6-E21D168E6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736" y="3096157"/>
            <a:ext cx="6217921" cy="3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2A0A5B-0C47-47EC-8702-CFDE963F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Git Database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4B5CEF-010B-46FE-981D-6E659415F7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Git </a:t>
            </a:r>
            <a:r>
              <a:rPr lang="tr-TR" sz="2400" dirty="0" err="1"/>
              <a:t>provides</a:t>
            </a:r>
            <a:r>
              <a:rPr lang="tr-TR" sz="2400" dirty="0"/>
              <a:t> </a:t>
            </a:r>
            <a:r>
              <a:rPr lang="tr-TR" sz="2400" dirty="0" err="1"/>
              <a:t>decentralized</a:t>
            </a:r>
            <a:r>
              <a:rPr lang="tr-TR" sz="2400" dirty="0"/>
              <a:t> </a:t>
            </a:r>
            <a:r>
              <a:rPr lang="tr-TR" sz="2400" dirty="0" err="1"/>
              <a:t>version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instead</a:t>
            </a:r>
            <a:r>
              <a:rPr lang="tr-TR" sz="2400" dirty="0"/>
              <a:t> of </a:t>
            </a:r>
            <a:r>
              <a:rPr lang="tr-TR" sz="2400" dirty="0" err="1"/>
              <a:t>synchronization</a:t>
            </a:r>
            <a:r>
              <a:rPr lang="tr-TR" sz="2400" dirty="0"/>
              <a:t> (</a:t>
            </a:r>
            <a:r>
              <a:rPr lang="tr-TR" sz="2400" dirty="0" err="1"/>
              <a:t>Dropbox</a:t>
            </a:r>
            <a:r>
              <a:rPr lang="tr-TR" sz="2400" dirty="0"/>
              <a:t>, Google Drive)</a:t>
            </a:r>
          </a:p>
          <a:p>
            <a:r>
              <a:rPr lang="tr-TR" sz="2400" dirty="0" err="1"/>
              <a:t>Commitments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be </a:t>
            </a:r>
            <a:r>
              <a:rPr lang="tr-TR" sz="2400" dirty="0" err="1"/>
              <a:t>accepted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changes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master</a:t>
            </a:r>
            <a:r>
              <a:rPr lang="tr-TR" sz="2400" dirty="0"/>
              <a:t> </a:t>
            </a:r>
            <a:r>
              <a:rPr lang="tr-TR" sz="2400" dirty="0" err="1"/>
              <a:t>documents</a:t>
            </a:r>
            <a:endParaRPr lang="tr-TR" sz="2400" dirty="0"/>
          </a:p>
          <a:p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write-copying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notebook of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friend</a:t>
            </a:r>
            <a:r>
              <a:rPr lang="tr-TR" sz="2400" dirty="0"/>
              <a:t> </a:t>
            </a:r>
            <a:r>
              <a:rPr lang="tr-TR" sz="2400" dirty="0" err="1"/>
              <a:t>where</a:t>
            </a:r>
            <a:r>
              <a:rPr lang="tr-TR" sz="2400" dirty="0"/>
              <a:t>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both</a:t>
            </a:r>
            <a:r>
              <a:rPr lang="tr-TR" sz="2400" dirty="0"/>
              <a:t> </a:t>
            </a:r>
            <a:r>
              <a:rPr lang="tr-TR" sz="2400" dirty="0" err="1"/>
              <a:t>continue</a:t>
            </a:r>
            <a:r>
              <a:rPr lang="tr-TR" sz="2400" dirty="0"/>
              <a:t> </a:t>
            </a:r>
            <a:r>
              <a:rPr lang="tr-TR" sz="2400" dirty="0" err="1"/>
              <a:t>seperately</a:t>
            </a:r>
            <a:r>
              <a:rPr lang="tr-TR" sz="2400" dirty="0"/>
              <a:t> </a:t>
            </a:r>
            <a:r>
              <a:rPr lang="tr-TR" sz="2400" dirty="0" err="1"/>
              <a:t>afterwards</a:t>
            </a:r>
            <a:endParaRPr lang="tr-TR" sz="2400" dirty="0"/>
          </a:p>
          <a:p>
            <a:r>
              <a:rPr lang="tr-TR" sz="2400" dirty="0" err="1"/>
              <a:t>Finally</a:t>
            </a:r>
            <a:r>
              <a:rPr lang="tr-TR" sz="2400" dirty="0"/>
              <a:t> </a:t>
            </a:r>
            <a:r>
              <a:rPr lang="tr-TR" sz="2400" dirty="0" err="1"/>
              <a:t>you</a:t>
            </a:r>
            <a:r>
              <a:rPr lang="tr-TR" sz="2400" dirty="0"/>
              <a:t> can </a:t>
            </a:r>
            <a:r>
              <a:rPr lang="tr-TR" sz="2400" dirty="0" err="1"/>
              <a:t>compare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notebooks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make</a:t>
            </a:r>
            <a:r>
              <a:rPr lang="tr-TR" sz="2400" dirty="0"/>
              <a:t> </a:t>
            </a:r>
            <a:r>
              <a:rPr lang="tr-TR" sz="2400" dirty="0" err="1"/>
              <a:t>commits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revised</a:t>
            </a:r>
            <a:r>
              <a:rPr lang="tr-TR" sz="2400" dirty="0"/>
              <a:t> </a:t>
            </a:r>
            <a:r>
              <a:rPr lang="tr-TR" sz="2400" dirty="0" err="1"/>
              <a:t>version</a:t>
            </a:r>
            <a:r>
              <a:rPr lang="tr-TR" sz="2400" dirty="0"/>
              <a:t> (</a:t>
            </a:r>
            <a:r>
              <a:rPr lang="tr-TR" sz="2400" dirty="0" err="1"/>
              <a:t>minor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major</a:t>
            </a:r>
            <a:r>
              <a:rPr lang="tr-TR" sz="24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67590A-647E-47A6-85ED-F27DC04CA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730012"/>
            <a:ext cx="6040846" cy="339797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20FAF0-BCA5-4944-B0DC-FC99C83A6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41" y="1730012"/>
            <a:ext cx="6217921" cy="35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746AB12-9518-4436-A036-32B3DC0A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Licensing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E2F18E-E3DE-4F5C-8BE4-024BD230B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Choose</a:t>
            </a:r>
            <a:r>
              <a:rPr lang="tr-TR" sz="2400" dirty="0"/>
              <a:t> a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claim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rights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owning</a:t>
            </a:r>
            <a:r>
              <a:rPr lang="tr-TR" sz="2400" dirty="0"/>
              <a:t>, </a:t>
            </a:r>
            <a:r>
              <a:rPr lang="tr-TR" sz="2400" dirty="0" err="1"/>
              <a:t>sharing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liabilities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type</a:t>
            </a:r>
            <a:r>
              <a:rPr lang="tr-TR" sz="2400" dirty="0"/>
              <a:t> of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</a:t>
            </a:r>
            <a:r>
              <a:rPr lang="tr-TR" sz="2400" dirty="0" err="1"/>
              <a:t>suits</a:t>
            </a:r>
            <a:r>
              <a:rPr lang="tr-TR" sz="2400" dirty="0"/>
              <a:t>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work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collaboration</a:t>
            </a:r>
            <a:endParaRPr lang="tr-TR" sz="2400" dirty="0"/>
          </a:p>
          <a:p>
            <a:r>
              <a:rPr lang="tr-TR" sz="2400" dirty="0" err="1"/>
              <a:t>Choose</a:t>
            </a:r>
            <a:r>
              <a:rPr lang="tr-TR" sz="2400" dirty="0"/>
              <a:t> a </a:t>
            </a:r>
            <a:r>
              <a:rPr lang="tr-TR" sz="2400" dirty="0" err="1"/>
              <a:t>badge</a:t>
            </a:r>
            <a:r>
              <a:rPr lang="tr-TR" sz="2400" dirty="0"/>
              <a:t> of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r>
              <a:rPr lang="tr-TR" sz="2400" dirty="0"/>
              <a:t> at </a:t>
            </a:r>
            <a:r>
              <a:rPr lang="tr-TR" sz="2400" dirty="0" err="1"/>
              <a:t>the</a:t>
            </a:r>
            <a:r>
              <a:rPr lang="tr-TR" sz="2400" dirty="0"/>
              <a:t> start-</a:t>
            </a:r>
            <a:r>
              <a:rPr lang="tr-TR" sz="2400" dirty="0" err="1"/>
              <a:t>up</a:t>
            </a:r>
            <a:r>
              <a:rPr lang="tr-TR" sz="2400" dirty="0"/>
              <a:t> </a:t>
            </a:r>
            <a:r>
              <a:rPr lang="tr-TR" sz="2400" dirty="0" err="1"/>
              <a:t>page</a:t>
            </a:r>
            <a:r>
              <a:rPr lang="tr-TR" sz="2400" dirty="0"/>
              <a:t> of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repository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look</a:t>
            </a:r>
            <a:r>
              <a:rPr lang="tr-TR" sz="2400" dirty="0"/>
              <a:t> </a:t>
            </a:r>
            <a:r>
              <a:rPr lang="tr-TR" sz="2400" dirty="0" err="1"/>
              <a:t>professional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cool</a:t>
            </a:r>
            <a:endParaRPr lang="tr-TR" sz="2400" dirty="0"/>
          </a:p>
          <a:p>
            <a:r>
              <a:rPr lang="tr-TR" sz="2400" dirty="0"/>
              <a:t>Creative </a:t>
            </a:r>
            <a:r>
              <a:rPr lang="tr-TR" sz="2400" dirty="0" err="1"/>
              <a:t>Commons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might</a:t>
            </a:r>
            <a:r>
              <a:rPr lang="tr-TR" sz="2400" dirty="0"/>
              <a:t> be </a:t>
            </a:r>
            <a:r>
              <a:rPr lang="tr-TR" sz="2400" dirty="0" err="1"/>
              <a:t>better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data </a:t>
            </a:r>
            <a:r>
              <a:rPr lang="tr-TR" sz="2400" dirty="0" err="1"/>
              <a:t>sharing</a:t>
            </a:r>
            <a:r>
              <a:rPr lang="tr-TR" sz="2400" dirty="0"/>
              <a:t>, </a:t>
            </a:r>
            <a:r>
              <a:rPr lang="tr-TR" sz="2400" dirty="0" err="1"/>
              <a:t>whereas</a:t>
            </a:r>
            <a:r>
              <a:rPr lang="tr-TR" sz="2400" dirty="0"/>
              <a:t> </a:t>
            </a:r>
            <a:r>
              <a:rPr lang="tr-TR" sz="2400" dirty="0" err="1"/>
              <a:t>Apache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MIT </a:t>
            </a:r>
            <a:r>
              <a:rPr lang="tr-TR" sz="2400" dirty="0" err="1"/>
              <a:t>provides</a:t>
            </a:r>
            <a:r>
              <a:rPr lang="tr-TR" sz="2400" dirty="0"/>
              <a:t> </a:t>
            </a:r>
            <a:r>
              <a:rPr lang="tr-TR" sz="2400" dirty="0" err="1"/>
              <a:t>permissive</a:t>
            </a:r>
            <a:r>
              <a:rPr lang="tr-TR" sz="2400" dirty="0"/>
              <a:t> </a:t>
            </a:r>
            <a:r>
              <a:rPr lang="tr-TR" sz="2400" dirty="0" err="1"/>
              <a:t>open-source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useful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software </a:t>
            </a:r>
            <a:r>
              <a:rPr lang="tr-TR" sz="2400" dirty="0" err="1"/>
              <a:t>development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B83AF1-83A9-4E50-BAE1-9010069EE1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735921"/>
            <a:ext cx="6019837" cy="338615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32D6DA4-5BEE-4080-AFB8-5BB0929D4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1735921"/>
            <a:ext cx="6019837" cy="3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5399D9-6057-490D-85D2-A788700D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 </a:t>
            </a:r>
            <a:r>
              <a:rPr lang="tr-TR" dirty="0" err="1"/>
              <a:t>Features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029DD4-50C3-42DF-AF12-7EE10C65C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145025" cy="4935538"/>
          </a:xfrm>
        </p:spPr>
        <p:txBody>
          <a:bodyPr/>
          <a:lstStyle/>
          <a:p>
            <a:r>
              <a:rPr lang="tr-TR" sz="2400" dirty="0"/>
              <a:t>Test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programs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receive</a:t>
            </a:r>
            <a:r>
              <a:rPr lang="tr-TR" sz="2400" dirty="0"/>
              <a:t> </a:t>
            </a:r>
            <a:r>
              <a:rPr lang="tr-TR" sz="2400" dirty="0" err="1"/>
              <a:t>expected</a:t>
            </a:r>
            <a:r>
              <a:rPr lang="tr-TR" sz="2400" dirty="0"/>
              <a:t> </a:t>
            </a:r>
            <a:r>
              <a:rPr lang="tr-TR" sz="2400" dirty="0" err="1"/>
              <a:t>outputs</a:t>
            </a:r>
            <a:r>
              <a:rPr lang="tr-TR" sz="2400" dirty="0"/>
              <a:t> </a:t>
            </a:r>
            <a:r>
              <a:rPr lang="tr-TR" sz="2400" dirty="0" err="1"/>
              <a:t>integrating</a:t>
            </a:r>
            <a:r>
              <a:rPr lang="tr-TR" sz="2400" dirty="0"/>
              <a:t> </a:t>
            </a:r>
            <a:r>
              <a:rPr lang="tr-TR" sz="2400" dirty="0" err="1"/>
              <a:t>merges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collaborators</a:t>
            </a:r>
            <a:endParaRPr lang="tr-TR" sz="2400" dirty="0"/>
          </a:p>
          <a:p>
            <a:r>
              <a:rPr lang="tr-TR" sz="2400" dirty="0" err="1"/>
              <a:t>Automated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stand-alone</a:t>
            </a:r>
            <a:r>
              <a:rPr lang="tr-TR" sz="2400" dirty="0"/>
              <a:t> program </a:t>
            </a:r>
            <a:r>
              <a:rPr lang="tr-TR" sz="2400" dirty="0" err="1"/>
              <a:t>reviewing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diagnosis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</a:t>
            </a:r>
            <a:r>
              <a:rPr lang="tr-TR" sz="2400" dirty="0" err="1"/>
              <a:t>linters</a:t>
            </a:r>
            <a:r>
              <a:rPr lang="tr-TR" sz="2400" dirty="0"/>
              <a:t> in YML </a:t>
            </a:r>
            <a:r>
              <a:rPr lang="tr-TR" sz="2400" dirty="0" err="1"/>
              <a:t>code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93CE679-C9A6-4735-8BD2-0796725E2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720360"/>
            <a:ext cx="6075162" cy="341727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8BC1F7A-8A30-43B0-8E44-83DAB4FF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1720360"/>
            <a:ext cx="6096000" cy="3429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F7907E4-9320-4696-8E1F-686129E61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1720359"/>
            <a:ext cx="6562345" cy="344539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49F89AF-7BE8-4AF7-B072-678A9D6D6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18" y="4208526"/>
            <a:ext cx="2309241" cy="72923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5521939-C8CC-4961-80BF-927268261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17" y="5137638"/>
            <a:ext cx="3544737" cy="129973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CA5AD8B-7DDF-472C-95CF-330883595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17" y="5137638"/>
            <a:ext cx="3679256" cy="129973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17AABCC-21A6-47B1-8BB2-5B2038E49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655" y="1720359"/>
            <a:ext cx="6562345" cy="34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35DDC1-8BD4-472B-8170-CEC05E20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IIASA </a:t>
            </a:r>
            <a:r>
              <a:rPr lang="tr-TR" dirty="0" err="1"/>
              <a:t>Modeling</a:t>
            </a:r>
            <a:r>
              <a:rPr lang="tr-TR" dirty="0"/>
              <a:t> Framework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F9E767-1392-48A3-912C-2C811E4D07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MESSAGE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long</a:t>
            </a:r>
            <a:r>
              <a:rPr lang="tr-TR" sz="2400" dirty="0"/>
              <a:t> </a:t>
            </a:r>
            <a:r>
              <a:rPr lang="tr-TR" sz="2400" dirty="0" err="1"/>
              <a:t>term</a:t>
            </a:r>
            <a:r>
              <a:rPr lang="tr-TR" sz="2400" dirty="0"/>
              <a:t> </a:t>
            </a:r>
            <a:r>
              <a:rPr lang="tr-TR" sz="2400" dirty="0" err="1"/>
              <a:t>inter-regional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planning</a:t>
            </a:r>
            <a:endParaRPr lang="tr-TR" sz="2400" dirty="0"/>
          </a:p>
          <a:p>
            <a:r>
              <a:rPr lang="tr-TR" sz="2400" dirty="0"/>
              <a:t>GLOBIOM is a </a:t>
            </a:r>
            <a:r>
              <a:rPr lang="tr-TR" sz="2400" dirty="0" err="1"/>
              <a:t>dynamic</a:t>
            </a:r>
            <a:r>
              <a:rPr lang="tr-TR" sz="2400" dirty="0"/>
              <a:t> </a:t>
            </a:r>
            <a:r>
              <a:rPr lang="tr-TR" sz="2400" dirty="0" err="1"/>
              <a:t>partial-equilibrium</a:t>
            </a:r>
            <a:r>
              <a:rPr lang="tr-TR" sz="2400" dirty="0"/>
              <a:t> model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land</a:t>
            </a:r>
            <a:r>
              <a:rPr lang="tr-TR" sz="2400" dirty="0"/>
              <a:t> </a:t>
            </a:r>
            <a:r>
              <a:rPr lang="tr-TR" sz="2400" dirty="0" err="1"/>
              <a:t>use</a:t>
            </a:r>
            <a:r>
              <a:rPr lang="tr-TR" sz="2400" dirty="0"/>
              <a:t> (</a:t>
            </a:r>
            <a:r>
              <a:rPr lang="tr-TR" sz="2400" dirty="0" err="1"/>
              <a:t>agriculture</a:t>
            </a:r>
            <a:r>
              <a:rPr lang="tr-TR" sz="2400" dirty="0"/>
              <a:t>, </a:t>
            </a:r>
            <a:r>
              <a:rPr lang="tr-TR" sz="2400" dirty="0" err="1"/>
              <a:t>forestry,biofuels</a:t>
            </a:r>
            <a:r>
              <a:rPr lang="tr-TR" sz="2400" dirty="0"/>
              <a:t>)</a:t>
            </a:r>
          </a:p>
          <a:p>
            <a:r>
              <a:rPr lang="tr-TR" sz="2400" dirty="0"/>
              <a:t>GAINS is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tool</a:t>
            </a:r>
            <a:r>
              <a:rPr lang="tr-TR" sz="2400" dirty="0"/>
              <a:t> </a:t>
            </a:r>
            <a:r>
              <a:rPr lang="tr-TR" sz="2400" dirty="0" err="1"/>
              <a:t>covering</a:t>
            </a:r>
            <a:r>
              <a:rPr lang="tr-TR" sz="2400" dirty="0"/>
              <a:t> </a:t>
            </a:r>
            <a:r>
              <a:rPr lang="tr-TR" sz="2400" dirty="0" err="1"/>
              <a:t>six</a:t>
            </a:r>
            <a:r>
              <a:rPr lang="tr-TR" sz="2400" dirty="0"/>
              <a:t> </a:t>
            </a:r>
            <a:r>
              <a:rPr lang="tr-TR" sz="2400" dirty="0" err="1"/>
              <a:t>GHGs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Kyoto Protocol</a:t>
            </a:r>
          </a:p>
          <a:p>
            <a:r>
              <a:rPr lang="tr-TR" sz="2400" dirty="0"/>
              <a:t>MACRO </a:t>
            </a:r>
            <a:r>
              <a:rPr lang="tr-TR" sz="2400" dirty="0" err="1"/>
              <a:t>represents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global </a:t>
            </a:r>
            <a:r>
              <a:rPr lang="tr-TR" sz="2400" dirty="0" err="1"/>
              <a:t>economy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single</a:t>
            </a:r>
            <a:r>
              <a:rPr lang="tr-TR" sz="2400" dirty="0"/>
              <a:t> </a:t>
            </a:r>
            <a:r>
              <a:rPr lang="tr-TR" sz="2400" dirty="0" err="1"/>
              <a:t>consumer-producer</a:t>
            </a:r>
            <a:r>
              <a:rPr lang="tr-TR" sz="2400" dirty="0"/>
              <a:t> in </a:t>
            </a:r>
            <a:r>
              <a:rPr lang="tr-TR" sz="2400" dirty="0" err="1"/>
              <a:t>each</a:t>
            </a:r>
            <a:r>
              <a:rPr lang="tr-TR" sz="2400" dirty="0"/>
              <a:t> </a:t>
            </a:r>
            <a:r>
              <a:rPr lang="tr-TR" sz="2400" dirty="0" err="1"/>
              <a:t>region</a:t>
            </a:r>
            <a:endParaRPr lang="tr-TR" sz="2400" dirty="0"/>
          </a:p>
          <a:p>
            <a:r>
              <a:rPr lang="tr-TR" sz="2400" dirty="0"/>
              <a:t>MAGICC </a:t>
            </a:r>
            <a:r>
              <a:rPr lang="tr-TR" sz="2400" dirty="0" err="1"/>
              <a:t>includes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IPCC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554E470-09B5-4760-80EA-14CFAA017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04288"/>
            <a:ext cx="5886146" cy="305758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1D8BD0E-D14C-4957-BB27-F75527A3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1096963"/>
            <a:ext cx="6096000" cy="531545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BCB22FE-00E3-43BD-BB31-4735F1C7D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75" y="897959"/>
            <a:ext cx="6479704" cy="571346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92EA531-AF66-44CF-AEB7-17A9788AD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75" y="182563"/>
            <a:ext cx="6479705" cy="6425708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3BA8CEC-C5C5-43E9-8B24-1331C844E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7" y="477970"/>
            <a:ext cx="6240480" cy="5902059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8617A726-C4A6-4C41-8F8B-90F68F93F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6" y="1479537"/>
            <a:ext cx="6096000" cy="44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5A66F9-B593-4640-9C8F-F96A9879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Action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AA19297-4E44-4BF4-AF7C-3B69D40F91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59796" y="1371600"/>
            <a:ext cx="3141534" cy="4935538"/>
          </a:xfrm>
          <a:prstGeom prst="rect">
            <a:avLst/>
          </a:prstGeo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9F7D7BF-2EC5-49ED-976F-1EC6DF8AD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90672" y="639763"/>
            <a:ext cx="2565070" cy="60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B6D0F0-2060-43E7-99BF-41B4B8F3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Baseline</a:t>
            </a:r>
            <a:r>
              <a:rPr lang="tr-TR" dirty="0"/>
              <a:t> Energy </a:t>
            </a:r>
            <a:r>
              <a:rPr lang="tr-TR" dirty="0" err="1"/>
              <a:t>System</a:t>
            </a:r>
            <a:r>
              <a:rPr lang="tr-TR" dirty="0"/>
              <a:t> - </a:t>
            </a:r>
            <a:r>
              <a:rPr lang="tr-TR" dirty="0" err="1"/>
              <a:t>Westeros</a:t>
            </a:r>
            <a:endParaRPr lang="tr-TR" dirty="0"/>
          </a:p>
        </p:txBody>
      </p:sp>
      <p:pic>
        <p:nvPicPr>
          <p:cNvPr id="4" name="Grafik Yer Tutucusu 3">
            <a:extLst>
              <a:ext uri="{FF2B5EF4-FFF2-40B4-BE49-F238E27FC236}">
                <a16:creationId xmlns:a16="http://schemas.microsoft.com/office/drawing/2014/main" id="{BD728348-6C9F-4664-90FD-824CE8F22C8E}"/>
              </a:ext>
            </a:extLst>
          </p:cNvPr>
          <p:cNvPicPr>
            <a:picLocks noGrp="1" noChangeAspect="1"/>
          </p:cNvPicPr>
          <p:nvPr>
            <p:ph type="chart" idx="1"/>
          </p:nvPr>
        </p:nvPicPr>
        <p:blipFill>
          <a:blip r:embed="rId3"/>
          <a:stretch>
            <a:fillRect/>
          </a:stretch>
        </p:blipFill>
        <p:spPr>
          <a:xfrm>
            <a:off x="1708856" y="1371600"/>
            <a:ext cx="8774289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1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14E364-D3B5-4F4C-9170-C5B22035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Structure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435CFD-9366-4767-B8AE-6CDF3DF94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3131821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horizon</a:t>
            </a:r>
            <a:r>
              <a:rPr lang="tr-TR" sz="2400" dirty="0"/>
              <a:t> </a:t>
            </a:r>
            <a:r>
              <a:rPr lang="tr-TR" sz="2400" dirty="0" err="1"/>
              <a:t>spans</a:t>
            </a:r>
            <a:r>
              <a:rPr lang="tr-TR" sz="2400" dirty="0"/>
              <a:t> </a:t>
            </a:r>
            <a:r>
              <a:rPr lang="tr-TR" sz="2400" dirty="0" err="1"/>
              <a:t>three</a:t>
            </a:r>
            <a:r>
              <a:rPr lang="tr-TR" sz="2400" dirty="0"/>
              <a:t> </a:t>
            </a:r>
            <a:r>
              <a:rPr lang="tr-TR" sz="2400" dirty="0" err="1"/>
              <a:t>decades</a:t>
            </a:r>
            <a:r>
              <a:rPr lang="tr-TR" sz="2400" dirty="0"/>
              <a:t> (690-720)</a:t>
            </a:r>
          </a:p>
          <a:p>
            <a:r>
              <a:rPr lang="tr-TR" sz="2400" dirty="0"/>
              <a:t>F</a:t>
            </a:r>
            <a:r>
              <a:rPr lang="en-US" sz="2400" dirty="0" err="1"/>
              <a:t>ar</a:t>
            </a:r>
            <a:r>
              <a:rPr lang="en-US" sz="2400" dirty="0"/>
              <a:t> in the future after the events of A Song of Ice and Fire (which occur ~300 years after Aegon the conqueror)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discount</a:t>
            </a:r>
            <a:r>
              <a:rPr lang="tr-TR" sz="2400" dirty="0"/>
              <a:t> </a:t>
            </a:r>
            <a:r>
              <a:rPr lang="tr-TR" sz="2400" dirty="0" err="1"/>
              <a:t>ratio</a:t>
            </a:r>
            <a:r>
              <a:rPr lang="tr-TR" sz="2400" dirty="0"/>
              <a:t> is 5%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8508E8F-663D-42CA-B9D1-15938DF00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10306" y="1371600"/>
            <a:ext cx="7694014" cy="30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36F9710-56CA-49A4-AE73-FFE3EFD4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Demand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6FA9B-46F3-4C94-84EC-34FE7FC88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38492" cy="4935538"/>
          </a:xfrm>
        </p:spPr>
        <p:txBody>
          <a:bodyPr/>
          <a:lstStyle/>
          <a:p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is </a:t>
            </a:r>
            <a:r>
              <a:rPr lang="tr-TR" sz="2400" dirty="0" err="1"/>
              <a:t>correlated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production</a:t>
            </a:r>
            <a:endParaRPr lang="tr-TR" sz="2400" dirty="0"/>
          </a:p>
          <a:p>
            <a:r>
              <a:rPr lang="tr-TR" sz="2400" dirty="0"/>
              <a:t>GDP profile is </a:t>
            </a:r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first</a:t>
            </a:r>
            <a:r>
              <a:rPr lang="tr-TR" sz="2400" dirty="0"/>
              <a:t> </a:t>
            </a:r>
            <a:r>
              <a:rPr lang="tr-TR" sz="2400" dirty="0" err="1"/>
              <a:t>world</a:t>
            </a:r>
            <a:r>
              <a:rPr lang="tr-TR" sz="2400" dirty="0"/>
              <a:t> </a:t>
            </a:r>
            <a:r>
              <a:rPr lang="tr-TR" sz="2400" dirty="0" err="1"/>
              <a:t>historical</a:t>
            </a:r>
            <a:r>
              <a:rPr lang="tr-TR" sz="2400" dirty="0"/>
              <a:t> </a:t>
            </a:r>
            <a:r>
              <a:rPr lang="tr-TR" sz="2400" dirty="0" err="1"/>
              <a:t>profiles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20th </a:t>
            </a:r>
            <a:r>
              <a:rPr lang="tr-TR" sz="2400" dirty="0" err="1"/>
              <a:t>century</a:t>
            </a:r>
            <a:endParaRPr lang="tr-TR" sz="2400" dirty="0"/>
          </a:p>
          <a:p>
            <a:r>
              <a:rPr lang="tr-TR" sz="2400" dirty="0"/>
              <a:t>Model </a:t>
            </a:r>
            <a:r>
              <a:rPr lang="tr-TR" sz="2400" dirty="0" err="1"/>
              <a:t>assumptions</a:t>
            </a:r>
            <a:r>
              <a:rPr lang="tr-TR" sz="2400" dirty="0"/>
              <a:t>:</a:t>
            </a:r>
          </a:p>
          <a:p>
            <a:pPr lvl="1"/>
            <a:r>
              <a:rPr lang="en-US" sz="2400" dirty="0"/>
              <a:t>40 million people in 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300 AC</a:t>
            </a:r>
            <a:endParaRPr lang="en-US" sz="2400" dirty="0"/>
          </a:p>
          <a:p>
            <a:pPr lvl="1"/>
            <a:r>
              <a:rPr lang="tr-TR" sz="2400" dirty="0"/>
              <a:t>S</a:t>
            </a:r>
            <a:r>
              <a:rPr lang="en-US" sz="2400" dirty="0" err="1"/>
              <a:t>imilar</a:t>
            </a:r>
            <a:r>
              <a:rPr lang="en-US" sz="2400" dirty="0"/>
              <a:t> population growth to Earth in the same time frame 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(~factor of 12)</a:t>
            </a:r>
            <a:endParaRPr lang="en-US" sz="2400" dirty="0"/>
          </a:p>
          <a:p>
            <a:pPr lvl="1"/>
            <a:r>
              <a:rPr lang="tr-TR" sz="2400" dirty="0"/>
              <a:t>A</a:t>
            </a:r>
            <a:r>
              <a:rPr lang="en-US" sz="2400" dirty="0"/>
              <a:t> per capita demand for electricity of 1000 kWh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5613B4-5796-418B-8AE3-DD688965B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56350" y="1681956"/>
            <a:ext cx="5210175" cy="43148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0D08538-DD1C-4B24-9FB8-4E7C1058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3" y="1681956"/>
            <a:ext cx="6988247" cy="42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2F9C820-E87F-4721-BA49-CC53E2F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Technology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E8D660-8DB9-4DC6-82E6-77A4B53FA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584" y="1157595"/>
            <a:ext cx="5486400" cy="4935538"/>
          </a:xfrm>
        </p:spPr>
        <p:txBody>
          <a:bodyPr/>
          <a:lstStyle/>
          <a:p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7861BEE-29C5-49E4-8817-6E68321D18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35586062"/>
              </p:ext>
            </p:extLst>
          </p:nvPr>
        </p:nvGraphicFramePr>
        <p:xfrm>
          <a:off x="5965122" y="1157595"/>
          <a:ext cx="6089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61">
                  <a:extLst>
                    <a:ext uri="{9D8B030D-6E8A-4147-A177-3AD203B41FA5}">
                      <a16:colId xmlns:a16="http://schemas.microsoft.com/office/drawing/2014/main" val="3268849793"/>
                    </a:ext>
                  </a:extLst>
                </a:gridCol>
                <a:gridCol w="1631809">
                  <a:extLst>
                    <a:ext uri="{9D8B030D-6E8A-4147-A177-3AD203B41FA5}">
                      <a16:colId xmlns:a16="http://schemas.microsoft.com/office/drawing/2014/main" val="1611045115"/>
                    </a:ext>
                  </a:extLst>
                </a:gridCol>
                <a:gridCol w="1503464">
                  <a:extLst>
                    <a:ext uri="{9D8B030D-6E8A-4147-A177-3AD203B41FA5}">
                      <a16:colId xmlns:a16="http://schemas.microsoft.com/office/drawing/2014/main" val="3745345752"/>
                    </a:ext>
                  </a:extLst>
                </a:gridCol>
                <a:gridCol w="1333278">
                  <a:extLst>
                    <a:ext uri="{9D8B030D-6E8A-4147-A177-3AD203B41FA5}">
                      <a16:colId xmlns:a16="http://schemas.microsoft.com/office/drawing/2014/main" val="1779722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Technology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input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Efficiency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7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Useful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1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6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34669"/>
                  </a:ext>
                </a:extLst>
              </a:tr>
            </a:tbl>
          </a:graphicData>
        </a:graphic>
      </p:graphicFrame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C9F6E7F9-8AC4-430C-BF57-B38CE7F9B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607047"/>
              </p:ext>
            </p:extLst>
          </p:nvPr>
        </p:nvGraphicFramePr>
        <p:xfrm>
          <a:off x="312584" y="1157595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Activity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</a:t>
                      </a:r>
                      <a:r>
                        <a:rPr lang="tr-TR" dirty="0" err="1"/>
                        <a:t>kWyr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6" name="İçerik Yer Tutucusu 6">
            <a:extLst>
              <a:ext uri="{FF2B5EF4-FFF2-40B4-BE49-F238E27FC236}">
                <a16:creationId xmlns:a16="http://schemas.microsoft.com/office/drawing/2014/main" id="{3307E8B2-C5BA-4CE9-9157-692552A82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773965"/>
              </p:ext>
            </p:extLst>
          </p:nvPr>
        </p:nvGraphicFramePr>
        <p:xfrm>
          <a:off x="312584" y="22818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Investment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514D1184-9402-4095-B00D-67403AE591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9737582"/>
              </p:ext>
            </p:extLst>
          </p:nvPr>
        </p:nvGraphicFramePr>
        <p:xfrm>
          <a:off x="312584" y="3765198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Fixed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kW/</a:t>
                      </a:r>
                      <a:r>
                        <a:rPr lang="tr-TR" dirty="0" err="1"/>
                        <a:t>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9" name="İçerik Yer Tutucusu 6">
            <a:extLst>
              <a:ext uri="{FF2B5EF4-FFF2-40B4-BE49-F238E27FC236}">
                <a16:creationId xmlns:a16="http://schemas.microsoft.com/office/drawing/2014/main" id="{56A550FB-D10A-4FEF-8154-C03C68012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34083"/>
              </p:ext>
            </p:extLst>
          </p:nvPr>
        </p:nvGraphicFramePr>
        <p:xfrm>
          <a:off x="312584" y="48647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Operating </a:t>
                      </a:r>
                      <a:r>
                        <a:rPr lang="tr-TR" dirty="0" err="1"/>
                        <a:t>lifetime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Years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08739"/>
                  </a:ext>
                </a:extLst>
              </a:tr>
            </a:tbl>
          </a:graphicData>
        </a:graphic>
      </p:graphicFrame>
      <p:graphicFrame>
        <p:nvGraphicFramePr>
          <p:cNvPr id="10" name="İçerik Yer Tutucusu 6">
            <a:extLst>
              <a:ext uri="{FF2B5EF4-FFF2-40B4-BE49-F238E27FC236}">
                <a16:creationId xmlns:a16="http://schemas.microsoft.com/office/drawing/2014/main" id="{249639A7-AA80-41FA-B910-724893BE10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175657"/>
              </p:ext>
            </p:extLst>
          </p:nvPr>
        </p:nvGraphicFramePr>
        <p:xfrm>
          <a:off x="5965122" y="3023518"/>
          <a:ext cx="6089512" cy="152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Historical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addition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MW/</a:t>
                      </a:r>
                      <a:r>
                        <a:rPr lang="tr-TR" dirty="0" err="1"/>
                        <a:t>year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12224 (690-699)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2685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4755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11" name="İçerik Yer Tutucusu 6">
            <a:extLst>
              <a:ext uri="{FF2B5EF4-FFF2-40B4-BE49-F238E27FC236}">
                <a16:creationId xmlns:a16="http://schemas.microsoft.com/office/drawing/2014/main" id="{9841E197-57A6-4827-9F97-1638EA8A4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601251"/>
              </p:ext>
            </p:extLst>
          </p:nvPr>
        </p:nvGraphicFramePr>
        <p:xfrm>
          <a:off x="5965122" y="4825016"/>
          <a:ext cx="6089512" cy="783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factor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Share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05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DE47227-5785-4442-8734-FD5031C8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Historical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60FC51-C428-4DB7-BBB7-E2D66045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160521" cy="4935538"/>
          </a:xfrm>
        </p:spPr>
        <p:txBody>
          <a:bodyPr/>
          <a:lstStyle/>
          <a:p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and </a:t>
            </a:r>
            <a:r>
              <a:rPr lang="tr-TR" sz="2400" dirty="0" err="1"/>
              <a:t>wind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plants</a:t>
            </a:r>
            <a:endParaRPr lang="tr-TR" sz="2400" dirty="0"/>
          </a:p>
          <a:p>
            <a:r>
              <a:rPr lang="tr-TR" sz="2400" dirty="0"/>
              <a:t>New </a:t>
            </a:r>
            <a:r>
              <a:rPr lang="tr-TR" sz="2400" dirty="0" err="1"/>
              <a:t>capacity</a:t>
            </a:r>
            <a:r>
              <a:rPr lang="tr-TR" sz="2400" dirty="0"/>
              <a:t> </a:t>
            </a:r>
            <a:r>
              <a:rPr lang="tr-TR" sz="2400" dirty="0" err="1"/>
              <a:t>needs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be </a:t>
            </a:r>
            <a:r>
              <a:rPr lang="tr-TR" sz="2400" dirty="0" err="1"/>
              <a:t>created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replace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retiring</a:t>
            </a:r>
            <a:r>
              <a:rPr lang="tr-TR" sz="2400" dirty="0"/>
              <a:t> </a:t>
            </a:r>
            <a:r>
              <a:rPr lang="tr-TR" sz="2400" dirty="0" err="1"/>
              <a:t>capacity</a:t>
            </a:r>
            <a:r>
              <a:rPr lang="tr-TR" sz="2400" dirty="0"/>
              <a:t> and </a:t>
            </a:r>
            <a:r>
              <a:rPr lang="tr-TR" sz="2400" dirty="0" err="1"/>
              <a:t>meet</a:t>
            </a:r>
            <a:r>
              <a:rPr lang="tr-TR" sz="2400" dirty="0"/>
              <a:t> </a:t>
            </a:r>
            <a:r>
              <a:rPr lang="tr-TR" sz="2400" dirty="0" err="1"/>
              <a:t>increasing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endParaRPr lang="tr-TR" sz="2400" dirty="0"/>
          </a:p>
          <a:p>
            <a:r>
              <a:rPr lang="tr-TR" sz="2400" dirty="0"/>
              <a:t>New </a:t>
            </a:r>
            <a:r>
              <a:rPr lang="tr-TR" sz="2400" dirty="0" err="1"/>
              <a:t>capacity</a:t>
            </a:r>
            <a:r>
              <a:rPr lang="tr-TR" sz="2400" dirty="0"/>
              <a:t> is </a:t>
            </a:r>
            <a:r>
              <a:rPr lang="tr-TR" sz="2400" dirty="0" err="1"/>
              <a:t>created</a:t>
            </a:r>
            <a:r>
              <a:rPr lang="tr-TR" sz="2400" dirty="0"/>
              <a:t> </a:t>
            </a:r>
            <a:r>
              <a:rPr lang="tr-TR" sz="2400" dirty="0" err="1"/>
              <a:t>only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investment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is </a:t>
            </a:r>
            <a:r>
              <a:rPr lang="tr-TR" sz="2400" dirty="0" err="1"/>
              <a:t>defined</a:t>
            </a:r>
            <a:endParaRPr lang="tr-TR" sz="2400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E1E2EF8-3856-4C45-A17F-4B5344846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3284" y="1371600"/>
            <a:ext cx="6871036" cy="4340291"/>
          </a:xfrm>
          <a:prstGeom prst="rect">
            <a:avLst/>
          </a:prstGeom>
        </p:spPr>
      </p:pic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2FBADB11-0089-4C8B-B1FB-4B7E5D1217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982296"/>
              </p:ext>
            </p:extLst>
          </p:nvPr>
        </p:nvGraphicFramePr>
        <p:xfrm>
          <a:off x="5965122" y="4825016"/>
          <a:ext cx="6089512" cy="152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Reference </a:t>
                      </a:r>
                      <a:r>
                        <a:rPr lang="tr-TR" dirty="0" err="1"/>
                        <a:t>year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capacity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55008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r>
                        <a:rPr lang="tr-TR" dirty="0" err="1"/>
                        <a:t>Coal_ppl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38932.5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68947.5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6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18AE71-DCC3-4394-BED2-1179F96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426211-C68C-451A-A50D-912B3362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06891" cy="4935538"/>
          </a:xfrm>
        </p:spPr>
        <p:txBody>
          <a:bodyPr/>
          <a:lstStyle/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adb</a:t>
            </a:r>
            <a:r>
              <a:rPr lang="tr-TR" sz="2400" dirty="0"/>
              <a:t>»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«Select -&gt;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Generate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lineer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matrix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mxg</a:t>
            </a:r>
            <a:r>
              <a:rPr lang="tr-TR" sz="2400" dirty="0"/>
              <a:t>»</a:t>
            </a:r>
          </a:p>
          <a:p>
            <a:r>
              <a:rPr lang="tr-TR" sz="2400" dirty="0"/>
              <a:t>Run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</a:t>
            </a:r>
            <a:r>
              <a:rPr lang="tr-TR" sz="2400" dirty="0" err="1"/>
              <a:t>solver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opt</a:t>
            </a:r>
            <a:r>
              <a:rPr lang="tr-TR" sz="2400" dirty="0"/>
              <a:t>»</a:t>
            </a:r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Results</a:t>
            </a:r>
            <a:r>
              <a:rPr lang="tr-TR" sz="2400" dirty="0"/>
              <a:t> -&gt; </a:t>
            </a:r>
            <a:r>
              <a:rPr lang="tr-TR" sz="2400" dirty="0" err="1"/>
              <a:t>interactive</a:t>
            </a:r>
            <a:r>
              <a:rPr lang="tr-TR" sz="2400" dirty="0"/>
              <a:t>» </a:t>
            </a:r>
            <a:r>
              <a:rPr lang="tr-TR" sz="2400" dirty="0" err="1"/>
              <a:t>screen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see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results</a:t>
            </a:r>
            <a:r>
              <a:rPr lang="tr-TR" sz="2400" dirty="0"/>
              <a:t> in </a:t>
            </a:r>
            <a:r>
              <a:rPr lang="tr-TR" sz="2400" dirty="0" err="1"/>
              <a:t>tables</a:t>
            </a:r>
            <a:r>
              <a:rPr lang="tr-TR" sz="2400" dirty="0"/>
              <a:t> and </a:t>
            </a:r>
            <a:r>
              <a:rPr lang="tr-TR" sz="2400" dirty="0" err="1"/>
              <a:t>graphs</a:t>
            </a:r>
            <a:r>
              <a:rPr lang="tr-TR" sz="2400" dirty="0"/>
              <a:t> </a:t>
            </a:r>
          </a:p>
          <a:p>
            <a:endParaRPr lang="tr-TR" sz="2400" dirty="0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B06E319-DABB-47DB-B12C-0919F334C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02080"/>
              </p:ext>
            </p:extLst>
          </p:nvPr>
        </p:nvGraphicFramePr>
        <p:xfrm>
          <a:off x="5384829" y="4689713"/>
          <a:ext cx="6308073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2691">
                  <a:extLst>
                    <a:ext uri="{9D8B030D-6E8A-4147-A177-3AD203B41FA5}">
                      <a16:colId xmlns:a16="http://schemas.microsoft.com/office/drawing/2014/main" val="1168918993"/>
                    </a:ext>
                  </a:extLst>
                </a:gridCol>
                <a:gridCol w="983580">
                  <a:extLst>
                    <a:ext uri="{9D8B030D-6E8A-4147-A177-3AD203B41FA5}">
                      <a16:colId xmlns:a16="http://schemas.microsoft.com/office/drawing/2014/main" val="3179380073"/>
                    </a:ext>
                  </a:extLst>
                </a:gridCol>
                <a:gridCol w="3221802">
                  <a:extLst>
                    <a:ext uri="{9D8B030D-6E8A-4147-A177-3AD203B41FA5}">
                      <a16:colId xmlns:a16="http://schemas.microsoft.com/office/drawing/2014/main" val="1035929465"/>
                    </a:ext>
                  </a:extLst>
                </a:gridCol>
              </a:tblGrid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Rows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49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Equations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889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Cols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Variables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692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r>
                        <a:rPr lang="tr-TR" sz="1800" dirty="0" err="1"/>
                        <a:t>Elms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Parameters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05726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Right </a:t>
                      </a:r>
                      <a:r>
                        <a:rPr lang="tr-TR" sz="1800" dirty="0" err="1"/>
                        <a:t>hand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side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constraints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8675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Bnds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Constant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bounds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4721"/>
                  </a:ext>
                </a:extLst>
              </a:tr>
            </a:tbl>
          </a:graphicData>
        </a:graphic>
      </p:graphicFrame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09FF2195-2844-4395-AFF1-DA0620D45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28" y="1211708"/>
            <a:ext cx="6308073" cy="34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762821-B38A-4594-AE2C-857404F0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Visualization</a:t>
            </a:r>
            <a:r>
              <a:rPr lang="tr-TR" dirty="0"/>
              <a:t> of </a:t>
            </a:r>
            <a:r>
              <a:rPr lang="tr-TR" dirty="0" err="1"/>
              <a:t>Results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FE3D5F-2FFE-49AB-B0F4-7C96B96D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62CAB0-CD04-4941-841D-8AEFF8978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7" name="İçerik Yer Tutucusu 16">
            <a:extLst>
              <a:ext uri="{FF2B5EF4-FFF2-40B4-BE49-F238E27FC236}">
                <a16:creationId xmlns:a16="http://schemas.microsoft.com/office/drawing/2014/main" id="{528D25EA-3E46-4619-9783-B06A925DA18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23766983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İçerik Yer Tutucusu 13">
            <a:extLst>
              <a:ext uri="{FF2B5EF4-FFF2-40B4-BE49-F238E27FC236}">
                <a16:creationId xmlns:a16="http://schemas.microsoft.com/office/drawing/2014/main" id="{43FE57F4-B4F5-4809-9066-7BB5B73156B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7440256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935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1EE7D7-801E-42A7-81A8-408C8A3B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Modeling</a:t>
            </a:r>
            <a:r>
              <a:rPr lang="tr-TR" dirty="0"/>
              <a:t> </a:t>
            </a:r>
            <a:r>
              <a:rPr lang="tr-TR" dirty="0" err="1"/>
              <a:t>Bias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5A0114-11AA-488C-9D69-F8318A4B9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29710" cy="4935538"/>
          </a:xfrm>
        </p:spPr>
        <p:txBody>
          <a:bodyPr/>
          <a:lstStyle/>
          <a:p>
            <a:r>
              <a:rPr lang="tr-TR" sz="2400" dirty="0" err="1"/>
              <a:t>Capacity</a:t>
            </a:r>
            <a:r>
              <a:rPr lang="tr-TR" sz="2400" dirty="0"/>
              <a:t> </a:t>
            </a:r>
            <a:r>
              <a:rPr lang="tr-TR" sz="2400" dirty="0" err="1"/>
              <a:t>factor</a:t>
            </a:r>
            <a:r>
              <a:rPr lang="tr-TR" sz="2400" dirty="0"/>
              <a:t> of </a:t>
            </a:r>
            <a:r>
              <a:rPr lang="tr-TR" sz="2400" dirty="0" err="1"/>
              <a:t>wind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is </a:t>
            </a:r>
            <a:r>
              <a:rPr lang="tr-TR" sz="2400" dirty="0" err="1"/>
              <a:t>taken</a:t>
            </a:r>
            <a:r>
              <a:rPr lang="tr-TR" sz="2400" dirty="0"/>
              <a:t> as </a:t>
            </a:r>
            <a:r>
              <a:rPr lang="tr-TR" sz="2400" dirty="0" err="1"/>
              <a:t>efficiency</a:t>
            </a:r>
            <a:endParaRPr lang="tr-TR" sz="2400" dirty="0"/>
          </a:p>
          <a:p>
            <a:r>
              <a:rPr lang="tr-TR" sz="2400" dirty="0"/>
              <a:t>Renewable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is </a:t>
            </a:r>
            <a:r>
              <a:rPr lang="tr-TR" sz="2400" dirty="0" err="1"/>
              <a:t>intermittent</a:t>
            </a:r>
            <a:r>
              <a:rPr lang="tr-TR" sz="2400" dirty="0"/>
              <a:t> and </a:t>
            </a:r>
            <a:r>
              <a:rPr lang="tr-TR" sz="2400" dirty="0" err="1"/>
              <a:t>predictable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scientific</a:t>
            </a:r>
            <a:r>
              <a:rPr lang="tr-TR" sz="2400" dirty="0"/>
              <a:t> </a:t>
            </a:r>
            <a:r>
              <a:rPr lang="tr-TR" sz="2400" dirty="0" err="1"/>
              <a:t>advancement</a:t>
            </a:r>
            <a:endParaRPr lang="tr-TR" sz="2400" dirty="0"/>
          </a:p>
          <a:p>
            <a:r>
              <a:rPr lang="tr-TR" sz="2400" dirty="0"/>
              <a:t>Renewable </a:t>
            </a:r>
            <a:r>
              <a:rPr lang="tr-TR" sz="2400" dirty="0" err="1"/>
              <a:t>power</a:t>
            </a:r>
            <a:r>
              <a:rPr lang="tr-TR" sz="2400" dirty="0"/>
              <a:t> is </a:t>
            </a:r>
            <a:r>
              <a:rPr lang="tr-TR" sz="2400" dirty="0" err="1"/>
              <a:t>characteristically</a:t>
            </a:r>
            <a:r>
              <a:rPr lang="tr-TR" sz="2400" dirty="0"/>
              <a:t> </a:t>
            </a:r>
            <a:r>
              <a:rPr lang="tr-TR" sz="2400" dirty="0" err="1"/>
              <a:t>different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</a:t>
            </a:r>
            <a:r>
              <a:rPr lang="tr-TR" sz="2400" dirty="0" err="1"/>
              <a:t>baseload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endParaRPr lang="tr-TR" sz="2400" dirty="0"/>
          </a:p>
          <a:p>
            <a:r>
              <a:rPr lang="tr-TR" sz="2400" dirty="0" err="1"/>
              <a:t>More</a:t>
            </a:r>
            <a:r>
              <a:rPr lang="tr-TR" sz="2400" dirty="0"/>
              <a:t> </a:t>
            </a:r>
            <a:r>
              <a:rPr lang="tr-TR" sz="2400" dirty="0" err="1"/>
              <a:t>realistic</a:t>
            </a:r>
            <a:r>
              <a:rPr lang="tr-TR" sz="2400" dirty="0"/>
              <a:t> </a:t>
            </a:r>
            <a:r>
              <a:rPr lang="tr-TR" sz="2400" dirty="0" err="1"/>
              <a:t>representation</a:t>
            </a:r>
            <a:r>
              <a:rPr lang="tr-TR" sz="2400" dirty="0"/>
              <a:t> of </a:t>
            </a:r>
            <a:r>
              <a:rPr lang="tr-TR" sz="2400" dirty="0" err="1"/>
              <a:t>spatial</a:t>
            </a:r>
            <a:r>
              <a:rPr lang="tr-TR" sz="2400" dirty="0"/>
              <a:t> and </a:t>
            </a:r>
            <a:r>
              <a:rPr lang="tr-TR" sz="2400" dirty="0" err="1"/>
              <a:t>temporal</a:t>
            </a:r>
            <a:r>
              <a:rPr lang="tr-TR" sz="2400" dirty="0"/>
              <a:t> </a:t>
            </a:r>
            <a:r>
              <a:rPr lang="tr-TR" sz="2400" dirty="0" err="1"/>
              <a:t>resolution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Curtailment</a:t>
            </a:r>
            <a:r>
              <a:rPr lang="tr-TR" sz="2400" dirty="0"/>
              <a:t> </a:t>
            </a:r>
            <a:r>
              <a:rPr lang="tr-TR" sz="2400" dirty="0" err="1"/>
              <a:t>requirements</a:t>
            </a:r>
            <a:r>
              <a:rPr lang="tr-TR" sz="2400" dirty="0"/>
              <a:t> </a:t>
            </a:r>
            <a:r>
              <a:rPr lang="tr-TR" sz="2400" dirty="0" err="1"/>
              <a:t>might</a:t>
            </a:r>
            <a:r>
              <a:rPr lang="tr-TR" sz="2400" dirty="0"/>
              <a:t> </a:t>
            </a:r>
            <a:r>
              <a:rPr lang="tr-TR" sz="2400" dirty="0" err="1"/>
              <a:t>favor</a:t>
            </a:r>
            <a:r>
              <a:rPr lang="tr-TR" sz="2400" dirty="0"/>
              <a:t> 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expansion</a:t>
            </a:r>
            <a:r>
              <a:rPr lang="tr-TR" sz="2400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C104241-7F9B-4BC3-85CC-AC3A13E31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0651" y="2046778"/>
            <a:ext cx="6289708" cy="276444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9C16BCC-CEF7-47F1-8AFE-91FDC9587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388" y="1371600"/>
            <a:ext cx="657501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CE3D4A-CA12-4A1F-8D92-A4F44143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60C51-8E16-4CD3-AE65-631323DB0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400" dirty="0"/>
              <a:t>[1]	Bale CSE, </a:t>
            </a:r>
            <a:r>
              <a:rPr lang="tr-TR" sz="1400" dirty="0" err="1"/>
              <a:t>Varga</a:t>
            </a:r>
            <a:r>
              <a:rPr lang="tr-TR" sz="1400" dirty="0"/>
              <a:t> L, </a:t>
            </a:r>
            <a:r>
              <a:rPr lang="tr-TR" sz="1400" dirty="0" err="1"/>
              <a:t>Foxon</a:t>
            </a:r>
            <a:r>
              <a:rPr lang="tr-TR" sz="1400" dirty="0"/>
              <a:t> TJ. Energy and </a:t>
            </a:r>
            <a:r>
              <a:rPr lang="tr-TR" sz="1400" dirty="0" err="1"/>
              <a:t>complexity</a:t>
            </a:r>
            <a:r>
              <a:rPr lang="tr-TR" sz="1400" dirty="0"/>
              <a:t>: New </a:t>
            </a:r>
            <a:r>
              <a:rPr lang="tr-TR" sz="1400" dirty="0" err="1"/>
              <a:t>ways</a:t>
            </a:r>
            <a:r>
              <a:rPr lang="tr-TR" sz="1400" dirty="0"/>
              <a:t> </a:t>
            </a:r>
            <a:r>
              <a:rPr lang="tr-TR" sz="1400" dirty="0" err="1"/>
              <a:t>forward</a:t>
            </a:r>
            <a:r>
              <a:rPr lang="tr-TR" sz="1400" dirty="0"/>
              <a:t>. </a:t>
            </a:r>
            <a:r>
              <a:rPr lang="tr-TR" sz="1400" dirty="0" err="1"/>
              <a:t>Applied</a:t>
            </a:r>
            <a:r>
              <a:rPr lang="tr-TR" sz="1400" dirty="0"/>
              <a:t> Energy. 2015 .</a:t>
            </a:r>
          </a:p>
          <a:p>
            <a:pPr marL="0" indent="0">
              <a:buNone/>
            </a:pPr>
            <a:r>
              <a:rPr lang="tr-TR" sz="1400" dirty="0"/>
              <a:t>[2]	</a:t>
            </a:r>
            <a:r>
              <a:rPr lang="tr-TR" sz="1400" dirty="0" err="1"/>
              <a:t>Wilkinson</a:t>
            </a:r>
            <a:r>
              <a:rPr lang="tr-TR" sz="1400" dirty="0"/>
              <a:t> MD, </a:t>
            </a:r>
            <a:r>
              <a:rPr lang="tr-TR" sz="1400" dirty="0" err="1"/>
              <a:t>Dumontier</a:t>
            </a:r>
            <a:r>
              <a:rPr lang="tr-TR" sz="1400" dirty="0"/>
              <a:t> M, </a:t>
            </a:r>
            <a:r>
              <a:rPr lang="tr-TR" sz="1400" dirty="0" err="1"/>
              <a:t>Aalbersberg</a:t>
            </a:r>
            <a:r>
              <a:rPr lang="tr-TR" sz="1400" dirty="0"/>
              <a:t> </a:t>
            </a:r>
            <a:r>
              <a:rPr lang="tr-TR" sz="1400" dirty="0" err="1"/>
              <a:t>IjJ</a:t>
            </a:r>
            <a:r>
              <a:rPr lang="tr-TR" sz="1400" dirty="0"/>
              <a:t>, </a:t>
            </a:r>
            <a:r>
              <a:rPr lang="tr-TR" sz="1400" dirty="0" err="1"/>
              <a:t>Appleton</a:t>
            </a:r>
            <a:r>
              <a:rPr lang="tr-TR" sz="1400" dirty="0"/>
              <a:t> G, </a:t>
            </a:r>
            <a:r>
              <a:rPr lang="tr-TR" sz="1400" dirty="0" err="1"/>
              <a:t>Axton</a:t>
            </a:r>
            <a:r>
              <a:rPr lang="tr-TR" sz="1400" dirty="0"/>
              <a:t> M, </a:t>
            </a:r>
            <a:r>
              <a:rPr lang="tr-TR" sz="1400" dirty="0" err="1"/>
              <a:t>Baak</a:t>
            </a:r>
            <a:r>
              <a:rPr lang="tr-TR" sz="1400" dirty="0"/>
              <a:t> A, et al. </a:t>
            </a:r>
            <a:r>
              <a:rPr lang="tr-TR" sz="1400" dirty="0" err="1"/>
              <a:t>The</a:t>
            </a:r>
            <a:r>
              <a:rPr lang="tr-TR" sz="1400" dirty="0"/>
              <a:t> FAIR </a:t>
            </a:r>
            <a:r>
              <a:rPr lang="tr-TR" sz="1400" dirty="0" err="1"/>
              <a:t>Guiding</a:t>
            </a:r>
            <a:r>
              <a:rPr lang="tr-TR" sz="1400" dirty="0"/>
              <a:t> </a:t>
            </a:r>
            <a:r>
              <a:rPr lang="tr-TR" sz="1400" dirty="0" err="1"/>
              <a:t>Principles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scientific</a:t>
            </a:r>
            <a:r>
              <a:rPr lang="tr-TR" sz="1400" dirty="0"/>
              <a:t> data </a:t>
            </a:r>
            <a:r>
              <a:rPr lang="tr-TR" sz="1400" dirty="0" err="1"/>
              <a:t>management</a:t>
            </a:r>
            <a:r>
              <a:rPr lang="tr-TR" sz="1400" dirty="0"/>
              <a:t> and </a:t>
            </a:r>
            <a:r>
              <a:rPr lang="tr-TR" sz="1400" dirty="0" err="1"/>
              <a:t>stewardship</a:t>
            </a:r>
            <a:r>
              <a:rPr lang="tr-TR" sz="1400" dirty="0"/>
              <a:t>. </a:t>
            </a:r>
            <a:r>
              <a:rPr lang="tr-TR" sz="1400" dirty="0" err="1"/>
              <a:t>Sci</a:t>
            </a:r>
            <a:r>
              <a:rPr lang="tr-TR" sz="1400" dirty="0"/>
              <a:t> Data [Internet]. 2016. 3(1):160018.</a:t>
            </a:r>
          </a:p>
          <a:p>
            <a:pPr marL="0" indent="0">
              <a:buNone/>
            </a:pPr>
            <a:r>
              <a:rPr lang="tr-TR" sz="1400" dirty="0"/>
              <a:t>[3]	</a:t>
            </a:r>
            <a:r>
              <a:rPr lang="tr-TR" sz="1400" dirty="0" err="1"/>
              <a:t>Barnes</a:t>
            </a:r>
            <a:r>
              <a:rPr lang="tr-TR" sz="1400" dirty="0"/>
              <a:t> N. </a:t>
            </a:r>
            <a:r>
              <a:rPr lang="tr-TR" sz="1400" dirty="0" err="1"/>
              <a:t>Publish</a:t>
            </a:r>
            <a:r>
              <a:rPr lang="tr-TR" sz="1400" dirty="0"/>
              <a:t> </a:t>
            </a:r>
            <a:r>
              <a:rPr lang="tr-TR" sz="1400" dirty="0" err="1"/>
              <a:t>your</a:t>
            </a:r>
            <a:r>
              <a:rPr lang="tr-TR" sz="1400" dirty="0"/>
              <a:t> </a:t>
            </a:r>
            <a:r>
              <a:rPr lang="tr-TR" sz="1400" dirty="0" err="1"/>
              <a:t>computer</a:t>
            </a:r>
            <a:r>
              <a:rPr lang="tr-TR" sz="1400" dirty="0"/>
              <a:t> </a:t>
            </a:r>
            <a:r>
              <a:rPr lang="tr-TR" sz="1400" dirty="0" err="1"/>
              <a:t>code</a:t>
            </a:r>
            <a:r>
              <a:rPr lang="tr-TR" sz="1400" dirty="0"/>
              <a:t>: it is </a:t>
            </a:r>
            <a:r>
              <a:rPr lang="tr-TR" sz="1400" dirty="0" err="1"/>
              <a:t>good</a:t>
            </a:r>
            <a:r>
              <a:rPr lang="tr-TR" sz="1400" dirty="0"/>
              <a:t> </a:t>
            </a:r>
            <a:r>
              <a:rPr lang="tr-TR" sz="1400" dirty="0" err="1"/>
              <a:t>enough</a:t>
            </a:r>
            <a:r>
              <a:rPr lang="tr-TR" sz="1400" dirty="0"/>
              <a:t>. Nature [Internet]. 2010. 467(7317):753–753.</a:t>
            </a:r>
          </a:p>
          <a:p>
            <a:pPr marL="0" indent="0">
              <a:buNone/>
            </a:pPr>
            <a:r>
              <a:rPr lang="tr-TR" sz="1400" dirty="0"/>
              <a:t>[4]	Wilson G, </a:t>
            </a:r>
            <a:r>
              <a:rPr lang="tr-TR" sz="1400" dirty="0" err="1"/>
              <a:t>Bryan</a:t>
            </a:r>
            <a:r>
              <a:rPr lang="tr-TR" sz="1400" dirty="0"/>
              <a:t> J, </a:t>
            </a:r>
            <a:r>
              <a:rPr lang="tr-TR" sz="1400" dirty="0" err="1"/>
              <a:t>Cranston</a:t>
            </a:r>
            <a:r>
              <a:rPr lang="tr-TR" sz="1400" dirty="0"/>
              <a:t> K, </a:t>
            </a:r>
            <a:r>
              <a:rPr lang="tr-TR" sz="1400" dirty="0" err="1"/>
              <a:t>Kitzes</a:t>
            </a:r>
            <a:r>
              <a:rPr lang="tr-TR" sz="1400" dirty="0"/>
              <a:t> J, </a:t>
            </a:r>
            <a:r>
              <a:rPr lang="tr-TR" sz="1400" dirty="0" err="1"/>
              <a:t>Nederbragt</a:t>
            </a:r>
            <a:r>
              <a:rPr lang="tr-TR" sz="1400" dirty="0"/>
              <a:t> L, </a:t>
            </a:r>
            <a:r>
              <a:rPr lang="tr-TR" sz="1400" dirty="0" err="1"/>
              <a:t>Teal</a:t>
            </a:r>
            <a:r>
              <a:rPr lang="tr-TR" sz="1400" dirty="0"/>
              <a:t> TK. </a:t>
            </a:r>
            <a:r>
              <a:rPr lang="tr-TR" sz="1400" dirty="0" err="1"/>
              <a:t>Good</a:t>
            </a:r>
            <a:r>
              <a:rPr lang="tr-TR" sz="1400" dirty="0"/>
              <a:t> </a:t>
            </a:r>
            <a:r>
              <a:rPr lang="tr-TR" sz="1400" dirty="0" err="1"/>
              <a:t>enough</a:t>
            </a:r>
            <a:r>
              <a:rPr lang="tr-TR" sz="1400" dirty="0"/>
              <a:t> </a:t>
            </a:r>
            <a:r>
              <a:rPr lang="tr-TR" sz="1400" dirty="0" err="1"/>
              <a:t>practices</a:t>
            </a:r>
            <a:r>
              <a:rPr lang="tr-TR" sz="1400" dirty="0"/>
              <a:t> in </a:t>
            </a:r>
            <a:r>
              <a:rPr lang="tr-TR" sz="1400" dirty="0" err="1"/>
              <a:t>scientific</a:t>
            </a:r>
            <a:r>
              <a:rPr lang="tr-TR" sz="1400" dirty="0"/>
              <a:t> </a:t>
            </a:r>
            <a:r>
              <a:rPr lang="tr-TR" sz="1400" dirty="0" err="1"/>
              <a:t>computing</a:t>
            </a:r>
            <a:r>
              <a:rPr lang="tr-TR" sz="1400" dirty="0"/>
              <a:t>. PLOS </a:t>
            </a:r>
            <a:r>
              <a:rPr lang="tr-TR" sz="1400" dirty="0" err="1"/>
              <a:t>Comput</a:t>
            </a:r>
            <a:r>
              <a:rPr lang="tr-TR" sz="1400" dirty="0"/>
              <a:t> </a:t>
            </a:r>
            <a:r>
              <a:rPr lang="tr-TR" sz="1400" dirty="0" err="1"/>
              <a:t>Biol</a:t>
            </a:r>
            <a:r>
              <a:rPr lang="tr-TR" sz="1400" dirty="0"/>
              <a:t> [Internet]. 2017. 13(6):1–20.</a:t>
            </a:r>
          </a:p>
          <a:p>
            <a:pPr marL="0" indent="0">
              <a:buNone/>
            </a:pPr>
            <a:r>
              <a:rPr lang="tr-TR" sz="1400" dirty="0"/>
              <a:t>[5]	</a:t>
            </a:r>
            <a:r>
              <a:rPr lang="tr-TR" sz="1400" dirty="0" err="1"/>
              <a:t>Shiraki</a:t>
            </a:r>
            <a:r>
              <a:rPr lang="tr-TR" sz="1400" dirty="0"/>
              <a:t> H, </a:t>
            </a:r>
            <a:r>
              <a:rPr lang="tr-TR" sz="1400" dirty="0" err="1"/>
              <a:t>Sugiyama</a:t>
            </a:r>
            <a:r>
              <a:rPr lang="tr-TR" sz="1400" dirty="0"/>
              <a:t> M. </a:t>
            </a:r>
            <a:r>
              <a:rPr lang="tr-TR" sz="1400" dirty="0" err="1"/>
              <a:t>Back</a:t>
            </a:r>
            <a:r>
              <a:rPr lang="tr-TR" sz="1400" dirty="0"/>
              <a:t>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basic</a:t>
            </a:r>
            <a:r>
              <a:rPr lang="tr-TR" sz="1400" dirty="0"/>
              <a:t>: </a:t>
            </a:r>
            <a:r>
              <a:rPr lang="tr-TR" sz="1400" dirty="0" err="1"/>
              <a:t>toward</a:t>
            </a:r>
            <a:r>
              <a:rPr lang="tr-TR" sz="1400" dirty="0"/>
              <a:t> </a:t>
            </a:r>
            <a:r>
              <a:rPr lang="tr-TR" sz="1400" dirty="0" err="1"/>
              <a:t>improvement</a:t>
            </a:r>
            <a:r>
              <a:rPr lang="tr-TR" sz="1400" dirty="0"/>
              <a:t> of </a:t>
            </a:r>
            <a:r>
              <a:rPr lang="tr-TR" sz="1400" dirty="0" err="1"/>
              <a:t>technoeconomic</a:t>
            </a:r>
            <a:r>
              <a:rPr lang="tr-TR" sz="1400" dirty="0"/>
              <a:t> </a:t>
            </a:r>
            <a:r>
              <a:rPr lang="tr-TR" sz="1400" dirty="0" err="1"/>
              <a:t>representation</a:t>
            </a:r>
            <a:r>
              <a:rPr lang="tr-TR" sz="1400" dirty="0"/>
              <a:t> in </a:t>
            </a:r>
            <a:r>
              <a:rPr lang="tr-TR" sz="1400" dirty="0" err="1"/>
              <a:t>integrated</a:t>
            </a:r>
            <a:r>
              <a:rPr lang="tr-TR" sz="1400" dirty="0"/>
              <a:t> </a:t>
            </a:r>
            <a:r>
              <a:rPr lang="tr-TR" sz="1400" dirty="0" err="1"/>
              <a:t>assessment</a:t>
            </a:r>
            <a:r>
              <a:rPr lang="tr-TR" sz="1400" dirty="0"/>
              <a:t> </a:t>
            </a:r>
            <a:r>
              <a:rPr lang="tr-TR" sz="1400" dirty="0" err="1"/>
              <a:t>models</a:t>
            </a:r>
            <a:r>
              <a:rPr lang="tr-TR" sz="1400" dirty="0"/>
              <a:t>. </a:t>
            </a:r>
            <a:r>
              <a:rPr lang="tr-TR" sz="1400" dirty="0" err="1"/>
              <a:t>Clim</a:t>
            </a:r>
            <a:r>
              <a:rPr lang="tr-TR" sz="1400" dirty="0"/>
              <a:t> </a:t>
            </a:r>
            <a:r>
              <a:rPr lang="tr-TR" sz="1400" dirty="0" err="1"/>
              <a:t>Change</a:t>
            </a:r>
            <a:r>
              <a:rPr lang="tr-TR" sz="1400" dirty="0"/>
              <a:t> [Internet]. 2020. 162(1):13–24.</a:t>
            </a:r>
          </a:p>
          <a:p>
            <a:pPr marL="0" indent="0">
              <a:buNone/>
            </a:pPr>
            <a:r>
              <a:rPr lang="tr-TR" sz="1400" dirty="0"/>
              <a:t>[6]	</a:t>
            </a:r>
            <a:r>
              <a:rPr lang="tr-TR" sz="1400" dirty="0" err="1"/>
              <a:t>Grubler</a:t>
            </a:r>
            <a:r>
              <a:rPr lang="tr-TR" sz="1400" dirty="0"/>
              <a:t> A, Wilson C, </a:t>
            </a:r>
            <a:r>
              <a:rPr lang="tr-TR" sz="1400" dirty="0" err="1"/>
              <a:t>Bento</a:t>
            </a:r>
            <a:r>
              <a:rPr lang="tr-TR" sz="1400" dirty="0"/>
              <a:t> N, Boza-</a:t>
            </a:r>
            <a:r>
              <a:rPr lang="tr-TR" sz="1400" dirty="0" err="1"/>
              <a:t>Kiss</a:t>
            </a:r>
            <a:r>
              <a:rPr lang="tr-TR" sz="1400" dirty="0"/>
              <a:t> B, </a:t>
            </a:r>
            <a:r>
              <a:rPr lang="tr-TR" sz="1400" dirty="0" err="1"/>
              <a:t>Krey</a:t>
            </a:r>
            <a:r>
              <a:rPr lang="tr-TR" sz="1400" dirty="0"/>
              <a:t> V, </a:t>
            </a:r>
            <a:r>
              <a:rPr lang="tr-TR" sz="1400" dirty="0" err="1"/>
              <a:t>McCollum</a:t>
            </a:r>
            <a:r>
              <a:rPr lang="tr-TR" sz="1400" dirty="0"/>
              <a:t> DL, et al. A </a:t>
            </a:r>
            <a:r>
              <a:rPr lang="tr-TR" sz="1400" dirty="0" err="1"/>
              <a:t>low</a:t>
            </a:r>
            <a:r>
              <a:rPr lang="tr-TR" sz="1400" dirty="0"/>
              <a:t> </a:t>
            </a:r>
            <a:r>
              <a:rPr lang="tr-TR" sz="1400" dirty="0" err="1"/>
              <a:t>energy</a:t>
            </a:r>
            <a:r>
              <a:rPr lang="tr-TR" sz="1400" dirty="0"/>
              <a:t> </a:t>
            </a:r>
            <a:r>
              <a:rPr lang="tr-TR" sz="1400" dirty="0" err="1"/>
              <a:t>demand</a:t>
            </a:r>
            <a:r>
              <a:rPr lang="tr-TR" sz="1400" dirty="0"/>
              <a:t> </a:t>
            </a:r>
            <a:r>
              <a:rPr lang="tr-TR" sz="1400" dirty="0" err="1"/>
              <a:t>scenario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meeting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1.5 °C </a:t>
            </a:r>
            <a:r>
              <a:rPr lang="tr-TR" sz="1400" dirty="0" err="1"/>
              <a:t>target</a:t>
            </a:r>
            <a:r>
              <a:rPr lang="tr-TR" sz="1400" dirty="0"/>
              <a:t> and </a:t>
            </a:r>
            <a:r>
              <a:rPr lang="tr-TR" sz="1400" dirty="0" err="1"/>
              <a:t>sustainable</a:t>
            </a:r>
            <a:r>
              <a:rPr lang="tr-TR" sz="1400" dirty="0"/>
              <a:t> </a:t>
            </a:r>
            <a:r>
              <a:rPr lang="tr-TR" sz="1400" dirty="0" err="1"/>
              <a:t>development</a:t>
            </a:r>
            <a:r>
              <a:rPr lang="tr-TR" sz="1400" dirty="0"/>
              <a:t> </a:t>
            </a:r>
            <a:r>
              <a:rPr lang="tr-TR" sz="1400" dirty="0" err="1"/>
              <a:t>goals</a:t>
            </a:r>
            <a:r>
              <a:rPr lang="tr-TR" sz="1400" dirty="0"/>
              <a:t> </a:t>
            </a:r>
            <a:r>
              <a:rPr lang="tr-TR" sz="1400" dirty="0" err="1"/>
              <a:t>without</a:t>
            </a:r>
            <a:r>
              <a:rPr lang="tr-TR" sz="1400" dirty="0"/>
              <a:t> </a:t>
            </a:r>
            <a:r>
              <a:rPr lang="tr-TR" sz="1400" dirty="0" err="1"/>
              <a:t>negative</a:t>
            </a:r>
            <a:r>
              <a:rPr lang="tr-TR" sz="1400" dirty="0"/>
              <a:t> </a:t>
            </a:r>
            <a:r>
              <a:rPr lang="tr-TR" sz="1400" dirty="0" err="1"/>
              <a:t>emission</a:t>
            </a:r>
            <a:r>
              <a:rPr lang="tr-TR" sz="1400" dirty="0"/>
              <a:t> </a:t>
            </a:r>
            <a:r>
              <a:rPr lang="tr-TR" sz="1400" dirty="0" err="1"/>
              <a:t>technologies</a:t>
            </a:r>
            <a:r>
              <a:rPr lang="tr-TR" sz="1400" dirty="0"/>
              <a:t>. </a:t>
            </a:r>
            <a:r>
              <a:rPr lang="tr-TR" sz="1400" dirty="0" err="1"/>
              <a:t>Nat</a:t>
            </a:r>
            <a:r>
              <a:rPr lang="tr-TR" sz="1400" dirty="0"/>
              <a:t> Energy [Internet]. 2018. 3(6):515–27.</a:t>
            </a:r>
          </a:p>
          <a:p>
            <a:pPr marL="0" indent="0">
              <a:buNone/>
            </a:pPr>
            <a:r>
              <a:rPr lang="tr-TR" sz="1400" dirty="0"/>
              <a:t>[7]	</a:t>
            </a:r>
            <a:r>
              <a:rPr lang="tr-TR" sz="1400" dirty="0" err="1"/>
              <a:t>Minx</a:t>
            </a:r>
            <a:r>
              <a:rPr lang="tr-TR" sz="1400" dirty="0"/>
              <a:t> JC, </a:t>
            </a:r>
            <a:r>
              <a:rPr lang="tr-TR" sz="1400" dirty="0" err="1"/>
              <a:t>Callaghan</a:t>
            </a:r>
            <a:r>
              <a:rPr lang="tr-TR" sz="1400" dirty="0"/>
              <a:t> M, </a:t>
            </a:r>
            <a:r>
              <a:rPr lang="tr-TR" sz="1400" dirty="0" err="1"/>
              <a:t>Lamb</a:t>
            </a:r>
            <a:r>
              <a:rPr lang="tr-TR" sz="1400" dirty="0"/>
              <a:t> WF, </a:t>
            </a:r>
            <a:r>
              <a:rPr lang="tr-TR" sz="1400" dirty="0" err="1"/>
              <a:t>Garard</a:t>
            </a:r>
            <a:r>
              <a:rPr lang="tr-TR" sz="1400" dirty="0"/>
              <a:t> J, </a:t>
            </a:r>
            <a:r>
              <a:rPr lang="tr-TR" sz="1400" dirty="0" err="1"/>
              <a:t>Edenhofer</a:t>
            </a:r>
            <a:r>
              <a:rPr lang="tr-TR" sz="1400" dirty="0"/>
              <a:t> O. Learning </a:t>
            </a:r>
            <a:r>
              <a:rPr lang="tr-TR" sz="1400" dirty="0" err="1"/>
              <a:t>about</a:t>
            </a:r>
            <a:r>
              <a:rPr lang="tr-TR" sz="1400" dirty="0"/>
              <a:t> </a:t>
            </a:r>
            <a:r>
              <a:rPr lang="tr-TR" sz="1400" dirty="0" err="1"/>
              <a:t>climate</a:t>
            </a:r>
            <a:r>
              <a:rPr lang="tr-TR" sz="1400" dirty="0"/>
              <a:t> </a:t>
            </a:r>
            <a:r>
              <a:rPr lang="tr-TR" sz="1400" dirty="0" err="1"/>
              <a:t>change</a:t>
            </a:r>
            <a:r>
              <a:rPr lang="tr-TR" sz="1400" dirty="0"/>
              <a:t> </a:t>
            </a:r>
            <a:r>
              <a:rPr lang="tr-TR" sz="1400" dirty="0" err="1"/>
              <a:t>solutions</a:t>
            </a:r>
            <a:r>
              <a:rPr lang="tr-TR" sz="1400" dirty="0"/>
              <a:t> in </a:t>
            </a:r>
            <a:r>
              <a:rPr lang="tr-TR" sz="1400" dirty="0" err="1"/>
              <a:t>the</a:t>
            </a:r>
            <a:r>
              <a:rPr lang="tr-TR" sz="1400" dirty="0"/>
              <a:t> IPCC and </a:t>
            </a:r>
            <a:r>
              <a:rPr lang="tr-TR" sz="1400" dirty="0" err="1"/>
              <a:t>beyond</a:t>
            </a:r>
            <a:r>
              <a:rPr lang="tr-TR" sz="1400" dirty="0"/>
              <a:t>. </a:t>
            </a:r>
            <a:r>
              <a:rPr lang="tr-TR" sz="1400" dirty="0" err="1"/>
              <a:t>Environ</a:t>
            </a:r>
            <a:r>
              <a:rPr lang="tr-TR" sz="1400" dirty="0"/>
              <a:t> </a:t>
            </a:r>
            <a:r>
              <a:rPr lang="tr-TR" sz="1400" dirty="0" err="1"/>
              <a:t>Sci</a:t>
            </a:r>
            <a:r>
              <a:rPr lang="tr-TR" sz="1400" dirty="0"/>
              <a:t> </a:t>
            </a:r>
            <a:r>
              <a:rPr lang="tr-TR" sz="1400" dirty="0" err="1"/>
              <a:t>Policy</a:t>
            </a:r>
            <a:r>
              <a:rPr lang="tr-TR" sz="1400" dirty="0"/>
              <a:t> [Internet]. 2017. 77(May):252–9.</a:t>
            </a:r>
          </a:p>
          <a:p>
            <a:pPr marL="0" indent="0">
              <a:buNone/>
            </a:pPr>
            <a:r>
              <a:rPr lang="tr-TR" sz="1400" dirty="0"/>
              <a:t>[8]	</a:t>
            </a:r>
            <a:r>
              <a:rPr lang="tr-TR" sz="1400" dirty="0" err="1"/>
              <a:t>Gidden</a:t>
            </a:r>
            <a:r>
              <a:rPr lang="tr-TR" sz="1400" dirty="0"/>
              <a:t> M, </a:t>
            </a:r>
            <a:r>
              <a:rPr lang="tr-TR" sz="1400" dirty="0" err="1"/>
              <a:t>Huppmann</a:t>
            </a:r>
            <a:r>
              <a:rPr lang="tr-TR" sz="1400" dirty="0"/>
              <a:t> D. </a:t>
            </a:r>
            <a:r>
              <a:rPr lang="tr-TR" sz="1400" dirty="0" err="1"/>
              <a:t>pyam</a:t>
            </a:r>
            <a:r>
              <a:rPr lang="tr-TR" sz="1400" dirty="0"/>
              <a:t>: a </a:t>
            </a:r>
            <a:r>
              <a:rPr lang="tr-TR" sz="1400" dirty="0" err="1"/>
              <a:t>Python</a:t>
            </a:r>
            <a:r>
              <a:rPr lang="tr-TR" sz="1400" dirty="0"/>
              <a:t> </a:t>
            </a:r>
            <a:r>
              <a:rPr lang="tr-TR" sz="1400" dirty="0" err="1"/>
              <a:t>Package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Analysis and </a:t>
            </a:r>
            <a:r>
              <a:rPr lang="tr-TR" sz="1400" dirty="0" err="1"/>
              <a:t>Visualization</a:t>
            </a:r>
            <a:r>
              <a:rPr lang="tr-TR" sz="1400" dirty="0"/>
              <a:t> of </a:t>
            </a:r>
            <a:r>
              <a:rPr lang="tr-TR" sz="1400" dirty="0" err="1"/>
              <a:t>Models</a:t>
            </a:r>
            <a:r>
              <a:rPr lang="tr-TR" sz="1400" dirty="0"/>
              <a:t> of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Interaction</a:t>
            </a:r>
            <a:r>
              <a:rPr lang="tr-TR" sz="1400" dirty="0"/>
              <a:t> of </a:t>
            </a:r>
            <a:r>
              <a:rPr lang="tr-TR" sz="1400" dirty="0" err="1"/>
              <a:t>Climate</a:t>
            </a:r>
            <a:r>
              <a:rPr lang="tr-TR" sz="1400" dirty="0"/>
              <a:t>, Human, and </a:t>
            </a:r>
            <a:r>
              <a:rPr lang="tr-TR" sz="1400" dirty="0" err="1"/>
              <a:t>Environmental</a:t>
            </a:r>
            <a:r>
              <a:rPr lang="tr-TR" sz="1400" dirty="0"/>
              <a:t> </a:t>
            </a:r>
            <a:r>
              <a:rPr lang="tr-TR" sz="1400" dirty="0" err="1"/>
              <a:t>Systems</a:t>
            </a:r>
            <a:r>
              <a:rPr lang="tr-TR" sz="1400" dirty="0"/>
              <a:t>. J Open Source </a:t>
            </a:r>
            <a:r>
              <a:rPr lang="tr-TR" sz="1400" dirty="0" err="1"/>
              <a:t>Softw</a:t>
            </a:r>
            <a:r>
              <a:rPr lang="tr-TR" sz="1400" dirty="0"/>
              <a:t> [Internet]. 2019. 4(33):1095.</a:t>
            </a:r>
          </a:p>
          <a:p>
            <a:pPr marL="0" indent="0">
              <a:buNone/>
            </a:pPr>
            <a:r>
              <a:rPr lang="tr-TR" sz="1400" dirty="0"/>
              <a:t>[9]	</a:t>
            </a:r>
            <a:r>
              <a:rPr lang="tr-TR" sz="1400" dirty="0" err="1"/>
              <a:t>Huppmann</a:t>
            </a:r>
            <a:r>
              <a:rPr lang="tr-TR" sz="1400" dirty="0"/>
              <a:t> D, </a:t>
            </a:r>
            <a:r>
              <a:rPr lang="tr-TR" sz="1400" dirty="0" err="1"/>
              <a:t>Gidden</a:t>
            </a:r>
            <a:r>
              <a:rPr lang="tr-TR" sz="1400" dirty="0"/>
              <a:t> MJ, </a:t>
            </a:r>
            <a:r>
              <a:rPr lang="tr-TR" sz="1400" dirty="0" err="1"/>
              <a:t>Nicholls</a:t>
            </a:r>
            <a:r>
              <a:rPr lang="tr-TR" sz="1400" dirty="0"/>
              <a:t> Z, </a:t>
            </a:r>
            <a:r>
              <a:rPr lang="tr-TR" sz="1400" dirty="0" err="1"/>
              <a:t>Hörsch</a:t>
            </a:r>
            <a:r>
              <a:rPr lang="tr-TR" sz="1400" dirty="0"/>
              <a:t> J, </a:t>
            </a:r>
            <a:r>
              <a:rPr lang="tr-TR" sz="1400" dirty="0" err="1"/>
              <a:t>Lamboll</a:t>
            </a:r>
            <a:r>
              <a:rPr lang="tr-TR" sz="1400" dirty="0"/>
              <a:t> R, </a:t>
            </a:r>
            <a:r>
              <a:rPr lang="tr-TR" sz="1400" dirty="0" err="1"/>
              <a:t>Kishimoto</a:t>
            </a:r>
            <a:r>
              <a:rPr lang="tr-TR" sz="1400" dirty="0"/>
              <a:t> PN, et al. </a:t>
            </a:r>
            <a:r>
              <a:rPr lang="tr-TR" sz="1400" dirty="0" err="1"/>
              <a:t>pyam</a:t>
            </a:r>
            <a:r>
              <a:rPr lang="tr-TR" sz="1400" dirty="0"/>
              <a:t>: Analysis and </a:t>
            </a:r>
            <a:r>
              <a:rPr lang="tr-TR" sz="1400" dirty="0" err="1"/>
              <a:t>visualisation</a:t>
            </a:r>
            <a:r>
              <a:rPr lang="tr-TR" sz="1400" dirty="0"/>
              <a:t> of </a:t>
            </a:r>
            <a:r>
              <a:rPr lang="tr-TR" sz="1400" dirty="0" err="1"/>
              <a:t>integrated</a:t>
            </a:r>
            <a:r>
              <a:rPr lang="tr-TR" sz="1400" dirty="0"/>
              <a:t> </a:t>
            </a:r>
            <a:r>
              <a:rPr lang="tr-TR" sz="1400" dirty="0" err="1"/>
              <a:t>assessment</a:t>
            </a:r>
            <a:r>
              <a:rPr lang="tr-TR" sz="1400" dirty="0"/>
              <a:t> and </a:t>
            </a:r>
            <a:r>
              <a:rPr lang="tr-TR" sz="1400" dirty="0" err="1"/>
              <a:t>macro-energy</a:t>
            </a:r>
            <a:r>
              <a:rPr lang="tr-TR" sz="1400" dirty="0"/>
              <a:t> </a:t>
            </a:r>
            <a:r>
              <a:rPr lang="tr-TR" sz="1400" dirty="0" err="1"/>
              <a:t>scenarios</a:t>
            </a:r>
            <a:r>
              <a:rPr lang="tr-TR" sz="1400" dirty="0"/>
              <a:t>. Open </a:t>
            </a:r>
            <a:r>
              <a:rPr lang="tr-TR" sz="1400" dirty="0" err="1"/>
              <a:t>Res</a:t>
            </a:r>
            <a:r>
              <a:rPr lang="tr-TR" sz="1400" dirty="0"/>
              <a:t> </a:t>
            </a:r>
            <a:r>
              <a:rPr lang="tr-TR" sz="1400" dirty="0" err="1"/>
              <a:t>Eur</a:t>
            </a:r>
            <a:r>
              <a:rPr lang="tr-TR" sz="1400" dirty="0"/>
              <a:t>. 2021. 1:74.</a:t>
            </a:r>
          </a:p>
          <a:p>
            <a:pPr marL="0" indent="0">
              <a:buNone/>
            </a:pPr>
            <a:r>
              <a:rPr lang="tr-TR" sz="1400" dirty="0"/>
              <a:t>[10]	</a:t>
            </a:r>
            <a:r>
              <a:rPr lang="tr-TR" sz="1400" dirty="0" err="1"/>
              <a:t>Fricko</a:t>
            </a:r>
            <a:r>
              <a:rPr lang="tr-TR" sz="1400" dirty="0"/>
              <a:t> O, </a:t>
            </a:r>
            <a:r>
              <a:rPr lang="tr-TR" sz="1400" dirty="0" err="1"/>
              <a:t>Havlik</a:t>
            </a:r>
            <a:r>
              <a:rPr lang="tr-TR" sz="1400" dirty="0"/>
              <a:t> P, </a:t>
            </a:r>
            <a:r>
              <a:rPr lang="tr-TR" sz="1400" dirty="0" err="1"/>
              <a:t>Rogelj</a:t>
            </a:r>
            <a:r>
              <a:rPr lang="tr-TR" sz="1400" dirty="0"/>
              <a:t> J, </a:t>
            </a:r>
            <a:r>
              <a:rPr lang="tr-TR" sz="1400" dirty="0" err="1"/>
              <a:t>Klimont</a:t>
            </a:r>
            <a:r>
              <a:rPr lang="tr-TR" sz="1400" dirty="0"/>
              <a:t> Z, </a:t>
            </a:r>
            <a:r>
              <a:rPr lang="tr-TR" sz="1400" dirty="0" err="1"/>
              <a:t>Gusti</a:t>
            </a:r>
            <a:r>
              <a:rPr lang="tr-TR" sz="1400" dirty="0"/>
              <a:t> M, Johnson N, et al. </a:t>
            </a:r>
            <a:r>
              <a:rPr lang="tr-TR" sz="1400" dirty="0" err="1"/>
              <a:t>The</a:t>
            </a:r>
            <a:r>
              <a:rPr lang="tr-TR" sz="1400" dirty="0"/>
              <a:t> marker </a:t>
            </a:r>
            <a:r>
              <a:rPr lang="tr-TR" sz="1400" dirty="0" err="1"/>
              <a:t>quantification</a:t>
            </a:r>
            <a:r>
              <a:rPr lang="tr-TR" sz="1400" dirty="0"/>
              <a:t> of </a:t>
            </a:r>
            <a:r>
              <a:rPr lang="tr-TR" sz="1400" dirty="0" err="1"/>
              <a:t>the</a:t>
            </a:r>
            <a:r>
              <a:rPr lang="tr-TR" sz="1400" dirty="0"/>
              <a:t> </a:t>
            </a:r>
            <a:r>
              <a:rPr lang="tr-TR" sz="1400" dirty="0" err="1"/>
              <a:t>Shared</a:t>
            </a:r>
            <a:r>
              <a:rPr lang="tr-TR" sz="1400" dirty="0"/>
              <a:t> </a:t>
            </a:r>
            <a:r>
              <a:rPr lang="tr-TR" sz="1400" dirty="0" err="1"/>
              <a:t>Socioeconomic</a:t>
            </a:r>
            <a:r>
              <a:rPr lang="tr-TR" sz="1400" dirty="0"/>
              <a:t> </a:t>
            </a:r>
            <a:r>
              <a:rPr lang="tr-TR" sz="1400" dirty="0" err="1"/>
              <a:t>Pathway</a:t>
            </a:r>
            <a:r>
              <a:rPr lang="tr-TR" sz="1400" dirty="0"/>
              <a:t> 2: A </a:t>
            </a:r>
            <a:r>
              <a:rPr lang="tr-TR" sz="1400" dirty="0" err="1"/>
              <a:t>middle</a:t>
            </a:r>
            <a:r>
              <a:rPr lang="tr-TR" sz="1400" dirty="0"/>
              <a:t>-of-</a:t>
            </a:r>
            <a:r>
              <a:rPr lang="tr-TR" sz="1400" dirty="0" err="1"/>
              <a:t>the</a:t>
            </a:r>
            <a:r>
              <a:rPr lang="tr-TR" sz="1400" dirty="0"/>
              <a:t>-</a:t>
            </a:r>
            <a:r>
              <a:rPr lang="tr-TR" sz="1400" dirty="0" err="1"/>
              <a:t>road</a:t>
            </a:r>
            <a:r>
              <a:rPr lang="tr-TR" sz="1400" dirty="0"/>
              <a:t> </a:t>
            </a:r>
            <a:r>
              <a:rPr lang="tr-TR" sz="1400" dirty="0" err="1"/>
              <a:t>scenario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the</a:t>
            </a:r>
            <a:r>
              <a:rPr lang="tr-TR" sz="1400" dirty="0"/>
              <a:t> 21st </a:t>
            </a:r>
            <a:r>
              <a:rPr lang="tr-TR" sz="1400" dirty="0" err="1"/>
              <a:t>century</a:t>
            </a:r>
            <a:r>
              <a:rPr lang="tr-TR" sz="1400" dirty="0"/>
              <a:t>. </a:t>
            </a:r>
            <a:r>
              <a:rPr lang="tr-TR" sz="1400" dirty="0" err="1"/>
              <a:t>Glob</a:t>
            </a:r>
            <a:r>
              <a:rPr lang="tr-TR" sz="1400" dirty="0"/>
              <a:t> </a:t>
            </a:r>
            <a:r>
              <a:rPr lang="tr-TR" sz="1400" dirty="0" err="1"/>
              <a:t>Environ</a:t>
            </a:r>
            <a:r>
              <a:rPr lang="tr-TR" sz="1400" dirty="0"/>
              <a:t> </a:t>
            </a:r>
            <a:r>
              <a:rPr lang="tr-TR" sz="1400" dirty="0" err="1"/>
              <a:t>Chang</a:t>
            </a:r>
            <a:r>
              <a:rPr lang="tr-TR" sz="1400" dirty="0"/>
              <a:t> [Internet]. 2017. 42:251–67.</a:t>
            </a:r>
          </a:p>
          <a:p>
            <a:pPr marL="0" indent="0">
              <a:buNone/>
            </a:pPr>
            <a:r>
              <a:rPr lang="tr-TR" sz="1400" dirty="0"/>
              <a:t>[11]	</a:t>
            </a:r>
            <a:r>
              <a:rPr lang="tr-TR" sz="1400" dirty="0" err="1"/>
              <a:t>Brinkerink</a:t>
            </a:r>
            <a:r>
              <a:rPr lang="tr-TR" sz="1400" dirty="0"/>
              <a:t> M, </a:t>
            </a:r>
            <a:r>
              <a:rPr lang="tr-TR" sz="1400" dirty="0" err="1"/>
              <a:t>Zakeri</a:t>
            </a:r>
            <a:r>
              <a:rPr lang="tr-TR" sz="1400" dirty="0"/>
              <a:t> B, </a:t>
            </a:r>
            <a:r>
              <a:rPr lang="tr-TR" sz="1400" dirty="0" err="1"/>
              <a:t>Huppmann</a:t>
            </a:r>
            <a:r>
              <a:rPr lang="tr-TR" sz="1400" dirty="0"/>
              <a:t> D, </a:t>
            </a:r>
            <a:r>
              <a:rPr lang="tr-TR" sz="1400" dirty="0" err="1"/>
              <a:t>Glynn</a:t>
            </a:r>
            <a:r>
              <a:rPr lang="tr-TR" sz="1400" dirty="0"/>
              <a:t> J, Ó </a:t>
            </a:r>
            <a:r>
              <a:rPr lang="tr-TR" sz="1400" dirty="0" err="1"/>
              <a:t>Gallachóir</a:t>
            </a:r>
            <a:r>
              <a:rPr lang="tr-TR" sz="1400" dirty="0"/>
              <a:t> B, </a:t>
            </a:r>
            <a:r>
              <a:rPr lang="tr-TR" sz="1400" dirty="0" err="1"/>
              <a:t>Deane</a:t>
            </a:r>
            <a:r>
              <a:rPr lang="tr-TR" sz="1400" dirty="0"/>
              <a:t> P. </a:t>
            </a:r>
            <a:r>
              <a:rPr lang="tr-TR" sz="1400" dirty="0" err="1"/>
              <a:t>Assessing</a:t>
            </a:r>
            <a:r>
              <a:rPr lang="tr-TR" sz="1400" dirty="0"/>
              <a:t> global </a:t>
            </a:r>
            <a:r>
              <a:rPr lang="tr-TR" sz="1400" dirty="0" err="1"/>
              <a:t>climate</a:t>
            </a:r>
            <a:r>
              <a:rPr lang="tr-TR" sz="1400" dirty="0"/>
              <a:t> </a:t>
            </a:r>
            <a:r>
              <a:rPr lang="tr-TR" sz="1400" dirty="0" err="1"/>
              <a:t>change</a:t>
            </a:r>
            <a:r>
              <a:rPr lang="tr-TR" sz="1400" dirty="0"/>
              <a:t> </a:t>
            </a:r>
            <a:r>
              <a:rPr lang="tr-TR" sz="1400" dirty="0" err="1"/>
              <a:t>mitigation</a:t>
            </a:r>
            <a:r>
              <a:rPr lang="tr-TR" sz="1400" dirty="0"/>
              <a:t> </a:t>
            </a:r>
            <a:r>
              <a:rPr lang="tr-TR" sz="1400" dirty="0" err="1"/>
              <a:t>scenarios</a:t>
            </a:r>
            <a:r>
              <a:rPr lang="tr-TR" sz="1400" dirty="0"/>
              <a:t> </a:t>
            </a:r>
            <a:r>
              <a:rPr lang="tr-TR" sz="1400" dirty="0" err="1"/>
              <a:t>from</a:t>
            </a:r>
            <a:r>
              <a:rPr lang="tr-TR" sz="1400" dirty="0"/>
              <a:t> a </a:t>
            </a:r>
            <a:r>
              <a:rPr lang="tr-TR" sz="1400" dirty="0" err="1"/>
              <a:t>power</a:t>
            </a:r>
            <a:r>
              <a:rPr lang="tr-TR" sz="1400" dirty="0"/>
              <a:t> </a:t>
            </a:r>
            <a:r>
              <a:rPr lang="tr-TR" sz="1400" dirty="0" err="1"/>
              <a:t>system</a:t>
            </a:r>
            <a:r>
              <a:rPr lang="tr-TR" sz="1400" dirty="0"/>
              <a:t> </a:t>
            </a:r>
            <a:r>
              <a:rPr lang="tr-TR" sz="1400" dirty="0" err="1"/>
              <a:t>perspective</a:t>
            </a:r>
            <a:r>
              <a:rPr lang="tr-TR" sz="1400" dirty="0"/>
              <a:t> </a:t>
            </a:r>
            <a:r>
              <a:rPr lang="tr-TR" sz="1400" dirty="0" err="1"/>
              <a:t>using</a:t>
            </a:r>
            <a:r>
              <a:rPr lang="tr-TR" sz="1400" dirty="0"/>
              <a:t> a </a:t>
            </a:r>
            <a:r>
              <a:rPr lang="tr-TR" sz="1400" dirty="0" err="1"/>
              <a:t>novel</a:t>
            </a:r>
            <a:r>
              <a:rPr lang="tr-TR" sz="1400" dirty="0"/>
              <a:t> </a:t>
            </a:r>
            <a:r>
              <a:rPr lang="tr-TR" sz="1400" dirty="0" err="1"/>
              <a:t>multi</a:t>
            </a:r>
            <a:r>
              <a:rPr lang="tr-TR" sz="1400" dirty="0"/>
              <a:t>-model </a:t>
            </a:r>
            <a:r>
              <a:rPr lang="tr-TR" sz="1400" dirty="0" err="1"/>
              <a:t>framework</a:t>
            </a:r>
            <a:r>
              <a:rPr lang="tr-TR" sz="1400" dirty="0"/>
              <a:t>. </a:t>
            </a:r>
            <a:r>
              <a:rPr lang="tr-TR" sz="1400" dirty="0" err="1"/>
              <a:t>Environ</a:t>
            </a:r>
            <a:r>
              <a:rPr lang="tr-TR" sz="1400" dirty="0"/>
              <a:t> Model </a:t>
            </a:r>
            <a:r>
              <a:rPr lang="tr-TR" sz="1400" dirty="0" err="1"/>
              <a:t>Softw</a:t>
            </a:r>
            <a:r>
              <a:rPr lang="tr-TR" sz="1400" dirty="0"/>
              <a:t>. 2022. 150(</a:t>
            </a:r>
            <a:r>
              <a:rPr lang="tr-TR" sz="1400" dirty="0" err="1"/>
              <a:t>January</a:t>
            </a:r>
            <a:r>
              <a:rPr lang="tr-TR" sz="1400" dirty="0"/>
              <a:t>).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7302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CE0C66F-8997-492D-A986-5B1EF1E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Abstraction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Fidelity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C28879-3DD1-4C6F-B83B-DC7562680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887721" cy="4935538"/>
          </a:xfrm>
        </p:spPr>
        <p:txBody>
          <a:bodyPr/>
          <a:lstStyle/>
          <a:p>
            <a:r>
              <a:rPr lang="en-US" sz="2400" dirty="0"/>
              <a:t>Technologies –</a:t>
            </a:r>
            <a:r>
              <a:rPr lang="tr-TR" sz="2400" dirty="0"/>
              <a:t> </a:t>
            </a:r>
            <a:r>
              <a:rPr lang="en-US" sz="2400" dirty="0"/>
              <a:t>energy conversion, supply and end-use technologies.</a:t>
            </a:r>
            <a:endParaRPr lang="tr-TR" sz="2400" dirty="0"/>
          </a:p>
          <a:p>
            <a:r>
              <a:rPr lang="en-US" sz="2400" dirty="0"/>
              <a:t>Institutions –</a:t>
            </a:r>
            <a:r>
              <a:rPr lang="tr-TR" sz="2400" dirty="0"/>
              <a:t> </a:t>
            </a:r>
            <a:r>
              <a:rPr lang="en-US" sz="2400" dirty="0"/>
              <a:t>social rule systems relating to policy, planning, risk, investment.</a:t>
            </a:r>
            <a:endParaRPr lang="tr-TR" sz="2400" dirty="0"/>
          </a:p>
          <a:p>
            <a:r>
              <a:rPr lang="en-US" sz="2400" dirty="0"/>
              <a:t>Business strategies –</a:t>
            </a:r>
            <a:r>
              <a:rPr lang="tr-TR" sz="2400" dirty="0"/>
              <a:t> </a:t>
            </a:r>
            <a:r>
              <a:rPr lang="en-US" sz="2400" dirty="0"/>
              <a:t>different business models, such as energy utility or energy service company.</a:t>
            </a:r>
            <a:endParaRPr lang="tr-TR" sz="2400" dirty="0"/>
          </a:p>
          <a:p>
            <a:r>
              <a:rPr lang="en-US" sz="2400" dirty="0"/>
              <a:t>User practices –</a:t>
            </a:r>
            <a:r>
              <a:rPr lang="tr-TR" sz="2400" dirty="0"/>
              <a:t> </a:t>
            </a:r>
            <a:r>
              <a:rPr lang="en-US" sz="2400" dirty="0"/>
              <a:t>social practices relating to heating, cooking, cleaning and appliance use.</a:t>
            </a:r>
            <a:endParaRPr lang="tr-TR" sz="2400" dirty="0"/>
          </a:p>
          <a:p>
            <a:r>
              <a:rPr lang="en-US" sz="2400" dirty="0"/>
              <a:t>Ecosystems –</a:t>
            </a:r>
            <a:r>
              <a:rPr lang="tr-TR" sz="2400" dirty="0"/>
              <a:t> </a:t>
            </a:r>
            <a:r>
              <a:rPr lang="en-US" sz="2400" dirty="0"/>
              <a:t>impacts on local air quality, noise and land use, and global carbon emissions.</a:t>
            </a:r>
          </a:p>
          <a:p>
            <a:pPr marL="0" indent="0">
              <a:buNone/>
            </a:pP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EFB7F7C-EA95-4CE5-AFC8-B36ACC75AC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1" y="2126881"/>
            <a:ext cx="5486399" cy="260423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9C8C2D0-D6CD-4074-9F8D-0D863092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1" y="1529628"/>
            <a:ext cx="5486400" cy="41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9B403B-DFDD-417D-8F08-76B1C85D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Poll</a:t>
            </a:r>
            <a:r>
              <a:rPr lang="tr-TR" dirty="0"/>
              <a:t>: Background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scientific</a:t>
            </a:r>
            <a:r>
              <a:rPr lang="tr-TR" dirty="0"/>
              <a:t> </a:t>
            </a:r>
            <a:r>
              <a:rPr lang="tr-TR" dirty="0" err="1"/>
              <a:t>programming</a:t>
            </a:r>
            <a:endParaRPr lang="tr-TR" dirty="0"/>
          </a:p>
        </p:txBody>
      </p:sp>
      <p:pic>
        <p:nvPicPr>
          <p:cNvPr id="6" name="Grafik 14">
            <a:extLst>
              <a:ext uri="{FF2B5EF4-FFF2-40B4-BE49-F238E27FC236}">
                <a16:creationId xmlns:a16="http://schemas.microsoft.com/office/drawing/2014/main" id="{361605B9-7062-4237-8169-F676BAE3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30" y="1672564"/>
            <a:ext cx="1790947" cy="954056"/>
          </a:xfrm>
          <a:prstGeom prst="rect">
            <a:avLst/>
          </a:prstGeom>
        </p:spPr>
      </p:pic>
      <p:pic>
        <p:nvPicPr>
          <p:cNvPr id="7" name="Grafik 15">
            <a:extLst>
              <a:ext uri="{FF2B5EF4-FFF2-40B4-BE49-F238E27FC236}">
                <a16:creationId xmlns:a16="http://schemas.microsoft.com/office/drawing/2014/main" id="{0A84C171-D9BB-43BF-989B-36FBA8B9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41" y="1748157"/>
            <a:ext cx="2385118" cy="802872"/>
          </a:xfrm>
          <a:prstGeom prst="rect">
            <a:avLst/>
          </a:prstGeom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583EACC5-B9AF-4193-B421-396EC3FF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37" y="1795058"/>
            <a:ext cx="916723" cy="709068"/>
          </a:xfrm>
          <a:prstGeom prst="rect">
            <a:avLst/>
          </a:prstGeom>
        </p:spPr>
      </p:pic>
      <p:pic>
        <p:nvPicPr>
          <p:cNvPr id="9" name="Grafik 17">
            <a:extLst>
              <a:ext uri="{FF2B5EF4-FFF2-40B4-BE49-F238E27FC236}">
                <a16:creationId xmlns:a16="http://schemas.microsoft.com/office/drawing/2014/main" id="{F190F50B-E51E-4A9A-98C0-FDC4044B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53" y="1743192"/>
            <a:ext cx="723900" cy="812800"/>
          </a:xfrm>
          <a:prstGeom prst="rect">
            <a:avLst/>
          </a:prstGeom>
        </p:spPr>
      </p:pic>
      <p:pic>
        <p:nvPicPr>
          <p:cNvPr id="10" name="Grafik 18">
            <a:extLst>
              <a:ext uri="{FF2B5EF4-FFF2-40B4-BE49-F238E27FC236}">
                <a16:creationId xmlns:a16="http://schemas.microsoft.com/office/drawing/2014/main" id="{B9545794-2AD4-46B2-AFE3-2BAA0181C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4" y="3308854"/>
            <a:ext cx="1435100" cy="914400"/>
          </a:xfrm>
          <a:prstGeom prst="rect">
            <a:avLst/>
          </a:prstGeom>
        </p:spPr>
      </p:pic>
      <p:pic>
        <p:nvPicPr>
          <p:cNvPr id="11" name="Grafik 20">
            <a:extLst>
              <a:ext uri="{FF2B5EF4-FFF2-40B4-BE49-F238E27FC236}">
                <a16:creationId xmlns:a16="http://schemas.microsoft.com/office/drawing/2014/main" id="{DEFA2D16-606E-451B-9183-6F84A5226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6" y="1532083"/>
            <a:ext cx="1102696" cy="1235019"/>
          </a:xfrm>
          <a:prstGeom prst="rect">
            <a:avLst/>
          </a:prstGeom>
        </p:spPr>
      </p:pic>
      <p:pic>
        <p:nvPicPr>
          <p:cNvPr id="14" name="Grafik 26">
            <a:extLst>
              <a:ext uri="{FF2B5EF4-FFF2-40B4-BE49-F238E27FC236}">
                <a16:creationId xmlns:a16="http://schemas.microsoft.com/office/drawing/2014/main" id="{75036F13-66F4-408D-A8F8-B48ABDD64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158" y="3000755"/>
            <a:ext cx="2742690" cy="1530598"/>
          </a:xfrm>
          <a:prstGeom prst="rect">
            <a:avLst/>
          </a:prstGeom>
        </p:spPr>
      </p:pic>
      <p:pic>
        <p:nvPicPr>
          <p:cNvPr id="15" name="Grafik 27">
            <a:extLst>
              <a:ext uri="{FF2B5EF4-FFF2-40B4-BE49-F238E27FC236}">
                <a16:creationId xmlns:a16="http://schemas.microsoft.com/office/drawing/2014/main" id="{C57182D8-6DA1-4C03-B0EE-14A640A8D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435854"/>
            <a:ext cx="1422400" cy="660400"/>
          </a:xfrm>
          <a:prstGeom prst="rect">
            <a:avLst/>
          </a:prstGeom>
        </p:spPr>
      </p:pic>
      <p:pic>
        <p:nvPicPr>
          <p:cNvPr id="16" name="Grafik 28">
            <a:extLst>
              <a:ext uri="{FF2B5EF4-FFF2-40B4-BE49-F238E27FC236}">
                <a16:creationId xmlns:a16="http://schemas.microsoft.com/office/drawing/2014/main" id="{1629E682-4582-45B7-B999-194344AF0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768" y="3394032"/>
            <a:ext cx="2528252" cy="75230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88DE16B-BF4D-488B-BD09-47C5B8DD73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6588" y="3313527"/>
            <a:ext cx="1314450" cy="65722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00AB4BA4-CFB9-47FE-922D-8D14E87C67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7803" y="4723473"/>
            <a:ext cx="2057400" cy="92392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887BC872-E962-4025-A248-733A5D1A21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4799" y="4981079"/>
            <a:ext cx="1422401" cy="583549"/>
          </a:xfrm>
          <a:prstGeom prst="rect">
            <a:avLst/>
          </a:prstGeom>
        </p:spPr>
      </p:pic>
      <p:pic>
        <p:nvPicPr>
          <p:cNvPr id="21" name="Grafik 19">
            <a:extLst>
              <a:ext uri="{FF2B5EF4-FFF2-40B4-BE49-F238E27FC236}">
                <a16:creationId xmlns:a16="http://schemas.microsoft.com/office/drawing/2014/main" id="{914F1BE0-21AF-49A6-B818-FCDC56B314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4754" y="4817540"/>
            <a:ext cx="1090887" cy="7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8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65B2199-4E9B-4414-A53C-25417170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Interdisciplinary</a:t>
            </a:r>
            <a:r>
              <a:rPr lang="tr-TR" dirty="0"/>
              <a:t> Framework</a:t>
            </a: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A33D78D3-E9A1-45B5-AFA8-4B38D31A3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38760"/>
              </p:ext>
            </p:extLst>
          </p:nvPr>
        </p:nvGraphicFramePr>
        <p:xfrm>
          <a:off x="487363" y="1371600"/>
          <a:ext cx="11217275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2B85B561-D8C2-479C-AF89-D249E09228C7}"/>
              </a:ext>
            </a:extLst>
          </p:cNvPr>
          <p:cNvSpPr txBox="1"/>
          <p:nvPr/>
        </p:nvSpPr>
        <p:spPr>
          <a:xfrm>
            <a:off x="4120738" y="3136612"/>
            <a:ext cx="1056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>
                <a:solidFill>
                  <a:srgbClr val="FF0000"/>
                </a:solidFill>
              </a:rPr>
              <a:t>Danger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zone</a:t>
            </a:r>
            <a:endParaRPr lang="tr-TR" sz="2000" dirty="0">
              <a:solidFill>
                <a:srgbClr val="FF0000"/>
              </a:solidFill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6BFE17D-4105-468E-91D8-48C9F1ECE930}"/>
              </a:ext>
            </a:extLst>
          </p:cNvPr>
          <p:cNvSpPr txBox="1"/>
          <p:nvPr/>
        </p:nvSpPr>
        <p:spPr>
          <a:xfrm>
            <a:off x="5372595" y="5248441"/>
            <a:ext cx="14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>
                <a:solidFill>
                  <a:srgbClr val="FF0000"/>
                </a:solidFill>
              </a:rPr>
              <a:t>Traditional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research</a:t>
            </a:r>
            <a:endParaRPr lang="tr-TR" sz="2000" dirty="0">
              <a:solidFill>
                <a:srgbClr val="FF0000"/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B0759BC-8BF0-46ED-811C-83DD70D46738}"/>
              </a:ext>
            </a:extLst>
          </p:cNvPr>
          <p:cNvSpPr txBox="1"/>
          <p:nvPr/>
        </p:nvSpPr>
        <p:spPr>
          <a:xfrm>
            <a:off x="6688776" y="3119651"/>
            <a:ext cx="144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solidFill>
                  <a:srgbClr val="FF0000"/>
                </a:solidFill>
              </a:rPr>
              <a:t>Machine </a:t>
            </a:r>
            <a:r>
              <a:rPr lang="tr-TR" sz="2000" dirty="0" err="1">
                <a:solidFill>
                  <a:srgbClr val="FF0000"/>
                </a:solidFill>
              </a:rPr>
              <a:t>learning</a:t>
            </a:r>
            <a:endParaRPr lang="tr-TR" sz="2000" dirty="0">
              <a:solidFill>
                <a:srgbClr val="FF0000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9ABF2C4-4B68-49F2-836D-D955E948CBE1}"/>
              </a:ext>
            </a:extLst>
          </p:cNvPr>
          <p:cNvSpPr txBox="1"/>
          <p:nvPr/>
        </p:nvSpPr>
        <p:spPr>
          <a:xfrm>
            <a:off x="5076700" y="3703636"/>
            <a:ext cx="2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Scientific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programming</a:t>
            </a:r>
            <a:endParaRPr lang="tr-TR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FCF14CD9-F44C-4425-8E21-6C2E94BAE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1390" y="2187759"/>
            <a:ext cx="1436667" cy="93189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17DDD8D-FDC0-4842-9B04-048B0BED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405" y="5602384"/>
            <a:ext cx="1311504" cy="125561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67F16B8-D8D5-4C75-83DC-35C420815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2653705"/>
            <a:ext cx="1650608" cy="3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556ED14-BF3F-4C7B-B238-502E5643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Scientific</a:t>
            </a:r>
            <a:r>
              <a:rPr lang="tr-TR" dirty="0"/>
              <a:t> Data Management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7933D5-77A9-4828-BD3B-4B10D16ADD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FAIR </a:t>
            </a:r>
            <a:r>
              <a:rPr lang="tr-TR" sz="2400" dirty="0" err="1"/>
              <a:t>Guiding</a:t>
            </a:r>
            <a:r>
              <a:rPr lang="tr-TR" sz="2400" dirty="0"/>
              <a:t> </a:t>
            </a:r>
            <a:r>
              <a:rPr lang="tr-TR" sz="2400" dirty="0" err="1"/>
              <a:t>Principles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 err="1"/>
              <a:t>Findable</a:t>
            </a:r>
            <a:endParaRPr lang="tr-TR" sz="2400" dirty="0"/>
          </a:p>
          <a:p>
            <a:pPr lvl="1"/>
            <a:r>
              <a:rPr lang="tr-TR" sz="2400" dirty="0" err="1"/>
              <a:t>Accessable</a:t>
            </a:r>
            <a:endParaRPr lang="tr-TR" sz="2400" dirty="0"/>
          </a:p>
          <a:p>
            <a:pPr lvl="1"/>
            <a:r>
              <a:rPr lang="tr-TR" sz="2400" dirty="0" err="1"/>
              <a:t>Interoperable</a:t>
            </a:r>
            <a:endParaRPr lang="tr-TR" sz="2400" dirty="0"/>
          </a:p>
          <a:p>
            <a:pPr lvl="1"/>
            <a:r>
              <a:rPr lang="tr-TR" sz="2400" dirty="0" err="1"/>
              <a:t>Reusable</a:t>
            </a:r>
            <a:endParaRPr lang="tr-TR" sz="2400" dirty="0"/>
          </a:p>
          <a:p>
            <a:r>
              <a:rPr lang="en-GB" sz="2400" dirty="0"/>
              <a:t>Who is your main (and usually worst) collaborator?</a:t>
            </a:r>
            <a:endParaRPr lang="tr-TR" sz="2400" dirty="0"/>
          </a:p>
          <a:p>
            <a:r>
              <a:rPr lang="en-GB" sz="2400" dirty="0"/>
              <a:t>Why is it a bad idea to use data or software that does not have a license?</a:t>
            </a:r>
            <a:endParaRPr lang="tr-TR" sz="2400" dirty="0"/>
          </a:p>
          <a:p>
            <a:r>
              <a:rPr lang="en-GB" sz="2400" dirty="0"/>
              <a:t>Why should you share data and code under a</a:t>
            </a:r>
            <a:r>
              <a:rPr lang="tr-TR" sz="2400" dirty="0"/>
              <a:t> </a:t>
            </a:r>
            <a:r>
              <a:rPr lang="en-GB" sz="2400" dirty="0"/>
              <a:t>license?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8" name="İçerik Yer Tutucusu 27">
            <a:extLst>
              <a:ext uri="{FF2B5EF4-FFF2-40B4-BE49-F238E27FC236}">
                <a16:creationId xmlns:a16="http://schemas.microsoft.com/office/drawing/2014/main" id="{C40D872A-B5FE-462A-BAB8-2F658B34A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754048"/>
            <a:ext cx="5616280" cy="33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DD0ADD-B24B-42CA-B49E-9008431D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Open </a:t>
            </a:r>
            <a:r>
              <a:rPr lang="tr-TR" dirty="0" err="1"/>
              <a:t>Scientific</a:t>
            </a:r>
            <a:r>
              <a:rPr lang="tr-TR" dirty="0"/>
              <a:t> Programming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495B51-F179-47D8-898D-7DDF2A6AD0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/>
              <a:t>Who is your main (and usually worst) collaborator?</a:t>
            </a:r>
            <a:endParaRPr lang="tr-TR" sz="2400" dirty="0"/>
          </a:p>
          <a:p>
            <a:r>
              <a:rPr lang="en-GB" sz="2400" dirty="0"/>
              <a:t>Why is it a bad idea to use data or software that does not have an open license?</a:t>
            </a:r>
          </a:p>
          <a:p>
            <a:r>
              <a:rPr lang="en-GB" sz="2400" dirty="0"/>
              <a:t>Why should you share data and code under an open-source license?</a:t>
            </a:r>
          </a:p>
          <a:p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37F3CCC-D064-4E70-920C-E83B5FA29C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877296"/>
            <a:ext cx="5720569" cy="310340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BAF8DFC-CA0C-41C8-B6E7-72B7D9B0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3" y="1520876"/>
            <a:ext cx="5892161" cy="381624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25ACB69-FE2C-4EEC-8CAD-7BC579E1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878" y="1520876"/>
            <a:ext cx="5825206" cy="38162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5AD2B38-EC5E-4C91-A805-2086D890C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6" y="4399218"/>
            <a:ext cx="4907705" cy="2182557"/>
          </a:xfrm>
          <a:prstGeom prst="rect">
            <a:avLst/>
          </a:prstGeom>
        </p:spPr>
      </p:pic>
      <p:sp>
        <p:nvSpPr>
          <p:cNvPr id="10" name="Rechteck 29">
            <a:extLst>
              <a:ext uri="{FF2B5EF4-FFF2-40B4-BE49-F238E27FC236}">
                <a16:creationId xmlns:a16="http://schemas.microsoft.com/office/drawing/2014/main" id="{408C9030-0277-4899-988E-9E79DD90407E}"/>
              </a:ext>
            </a:extLst>
          </p:cNvPr>
          <p:cNvSpPr/>
          <p:nvPr/>
        </p:nvSpPr>
        <p:spPr>
          <a:xfrm>
            <a:off x="1505861" y="911779"/>
            <a:ext cx="8936436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SzPct val="80000"/>
            </a:pPr>
            <a:r>
              <a:rPr lang="en-GB" sz="2200" kern="0" dirty="0">
                <a:solidFill>
                  <a:srgbClr val="000000"/>
                </a:solidFill>
                <a:latin typeface="Calibri Light"/>
                <a:cs typeface="Calibri"/>
              </a:rPr>
              <a:t>To find out which license is appropriate for your project: </a:t>
            </a:r>
            <a:r>
              <a:rPr lang="en-GB" sz="2200" kern="0" dirty="0">
                <a:solidFill>
                  <a:schemeClr val="tx2"/>
                </a:solidFill>
                <a:latin typeface="Calibri Light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choosealicense.com</a:t>
            </a:r>
            <a:endParaRPr lang="en-GB" sz="2200" kern="0" dirty="0">
              <a:solidFill>
                <a:schemeClr val="tx2"/>
              </a:solidFill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6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386E551-26F8-426C-8B42-43A99D95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Transparency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Reproducibility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F3A4ED-7018-49C4-95D7-9B64FC12C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6803770" cy="4935538"/>
          </a:xfrm>
        </p:spPr>
        <p:txBody>
          <a:bodyPr/>
          <a:lstStyle/>
          <a:p>
            <a:r>
              <a:rPr lang="en-GB" sz="2400" dirty="0"/>
              <a:t>“</a:t>
            </a:r>
            <a:r>
              <a:rPr lang="tr-TR" sz="2400" dirty="0" err="1"/>
              <a:t>It</a:t>
            </a:r>
            <a:r>
              <a:rPr lang="tr-TR" sz="2400" dirty="0"/>
              <a:t> is not </a:t>
            </a:r>
            <a:r>
              <a:rPr lang="tr-TR" sz="2400" dirty="0" err="1"/>
              <a:t>common</a:t>
            </a:r>
            <a:r>
              <a:rPr lang="tr-TR" sz="2400" dirty="0"/>
              <a:t> </a:t>
            </a:r>
            <a:r>
              <a:rPr lang="tr-TR" sz="2400" dirty="0" err="1"/>
              <a:t>practice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publish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/>
              <a:t>code</a:t>
            </a:r>
            <a:r>
              <a:rPr lang="en-GB" sz="2400" dirty="0"/>
              <a:t>”</a:t>
            </a:r>
          </a:p>
          <a:p>
            <a:r>
              <a:rPr lang="en-GB" sz="2400" dirty="0"/>
              <a:t>“</a:t>
            </a:r>
            <a:r>
              <a:rPr lang="tr-TR" sz="2400" dirty="0"/>
              <a:t>People </a:t>
            </a:r>
            <a:r>
              <a:rPr lang="tr-TR" sz="2400" dirty="0" err="1"/>
              <a:t>will</a:t>
            </a:r>
            <a:r>
              <a:rPr lang="tr-TR" sz="2400" dirty="0"/>
              <a:t> </a:t>
            </a:r>
            <a:r>
              <a:rPr lang="tr-TR" sz="2400" dirty="0" err="1"/>
              <a:t>pick</a:t>
            </a:r>
            <a:r>
              <a:rPr lang="tr-TR" sz="2400" dirty="0"/>
              <a:t> </a:t>
            </a:r>
            <a:r>
              <a:rPr lang="tr-TR" sz="2400" dirty="0" err="1"/>
              <a:t>holes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support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bug</a:t>
            </a:r>
            <a:r>
              <a:rPr lang="tr-TR" sz="2400" dirty="0"/>
              <a:t> </a:t>
            </a:r>
            <a:r>
              <a:rPr lang="tr-TR" sz="2400" dirty="0" err="1"/>
              <a:t>fixes</a:t>
            </a:r>
            <a:r>
              <a:rPr lang="en-GB" sz="2400" dirty="0"/>
              <a:t>”</a:t>
            </a:r>
          </a:p>
          <a:p>
            <a:r>
              <a:rPr lang="en-GB" sz="2400" dirty="0"/>
              <a:t>“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code</a:t>
            </a:r>
            <a:r>
              <a:rPr lang="tr-TR" sz="2400" dirty="0"/>
              <a:t> is </a:t>
            </a:r>
            <a:r>
              <a:rPr lang="tr-TR" sz="2400" dirty="0" err="1"/>
              <a:t>valuable</a:t>
            </a:r>
            <a:r>
              <a:rPr lang="tr-TR" sz="2400" dirty="0"/>
              <a:t> </a:t>
            </a:r>
            <a:r>
              <a:rPr lang="tr-TR" sz="2400" dirty="0" err="1"/>
              <a:t>intellectual</a:t>
            </a:r>
            <a:r>
              <a:rPr lang="tr-TR" sz="2400" dirty="0"/>
              <a:t> </a:t>
            </a:r>
            <a:r>
              <a:rPr lang="tr-TR" sz="2400" dirty="0" err="1"/>
              <a:t>property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</a:t>
            </a:r>
            <a:r>
              <a:rPr lang="tr-TR" sz="2400" dirty="0" err="1"/>
              <a:t>belongs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my</a:t>
            </a:r>
            <a:r>
              <a:rPr lang="tr-TR" sz="2400" dirty="0"/>
              <a:t> </a:t>
            </a:r>
            <a:r>
              <a:rPr lang="tr-TR" sz="2400" dirty="0" err="1"/>
              <a:t>institution</a:t>
            </a:r>
            <a:r>
              <a:rPr lang="en-GB" sz="2400" dirty="0"/>
              <a:t>”</a:t>
            </a:r>
          </a:p>
          <a:p>
            <a:r>
              <a:rPr lang="en-GB" sz="2400" dirty="0"/>
              <a:t>“</a:t>
            </a:r>
            <a:r>
              <a:rPr lang="tr-TR" sz="2400" dirty="0" err="1"/>
              <a:t>It</a:t>
            </a:r>
            <a:r>
              <a:rPr lang="tr-TR" sz="2400" dirty="0"/>
              <a:t> is </a:t>
            </a:r>
            <a:r>
              <a:rPr lang="tr-TR" sz="2400" dirty="0" err="1"/>
              <a:t>too</a:t>
            </a:r>
            <a:r>
              <a:rPr lang="tr-TR" sz="2400" dirty="0"/>
              <a:t> </a:t>
            </a:r>
            <a:r>
              <a:rPr lang="tr-TR" sz="2400" dirty="0" err="1"/>
              <a:t>much</a:t>
            </a:r>
            <a:r>
              <a:rPr lang="tr-TR" sz="2400" dirty="0"/>
              <a:t> </a:t>
            </a:r>
            <a:r>
              <a:rPr lang="tr-TR" sz="2400" dirty="0" err="1"/>
              <a:t>work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polish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code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write</a:t>
            </a:r>
            <a:r>
              <a:rPr lang="tr-TR" sz="2400" dirty="0"/>
              <a:t> </a:t>
            </a:r>
            <a:r>
              <a:rPr lang="tr-TR" sz="2400" dirty="0" err="1"/>
              <a:t>documentation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publication</a:t>
            </a:r>
            <a:r>
              <a:rPr lang="en-GB" sz="2400" dirty="0"/>
              <a:t>”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351EFEF-9F93-4A7F-A19E-5210C63B54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3958" y="1130037"/>
            <a:ext cx="3229305" cy="54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828092D-50C3-414B-8F9D-CE9918BB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Collaborative</a:t>
            </a:r>
            <a:r>
              <a:rPr lang="tr-TR" dirty="0"/>
              <a:t> </a:t>
            </a:r>
            <a:r>
              <a:rPr lang="tr-TR" dirty="0" err="1"/>
              <a:t>Research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A5B14C-3185-451A-8339-C7A6767D9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11216639" cy="4935538"/>
          </a:xfrm>
        </p:spPr>
        <p:txBody>
          <a:bodyPr/>
          <a:lstStyle/>
          <a:p>
            <a:r>
              <a:rPr lang="en-US" sz="2400" dirty="0"/>
              <a:t>Data management: saving both raw and intermediate forms, documenting all steps, creating tidy data amenable to analysis.</a:t>
            </a:r>
          </a:p>
          <a:p>
            <a:r>
              <a:rPr lang="en-US" sz="2400" dirty="0"/>
              <a:t>Software: writing, organizing, and sharing scripts and programs used in an analysis.</a:t>
            </a:r>
          </a:p>
          <a:p>
            <a:r>
              <a:rPr lang="en-US" sz="2400" dirty="0"/>
              <a:t>Collaboration: making it easy for existing and new collaborators to understand and contribute to a project.</a:t>
            </a:r>
          </a:p>
          <a:p>
            <a:r>
              <a:rPr lang="en-US" sz="2400" dirty="0"/>
              <a:t>Project organization: organizing the digital artifacts of</a:t>
            </a:r>
            <a:r>
              <a:rPr lang="tr-TR" sz="2400" dirty="0"/>
              <a:t> </a:t>
            </a:r>
            <a:r>
              <a:rPr lang="en-US" sz="2400" dirty="0"/>
              <a:t>a project to ease discovery and understanding.</a:t>
            </a:r>
          </a:p>
          <a:p>
            <a:r>
              <a:rPr lang="en-US" sz="2400" dirty="0"/>
              <a:t>Tracking changes: recording how various components of</a:t>
            </a:r>
            <a:r>
              <a:rPr lang="tr-TR" sz="2400" dirty="0"/>
              <a:t> </a:t>
            </a:r>
            <a:r>
              <a:rPr lang="en-US" sz="2400" dirty="0"/>
              <a:t>your project change over time.</a:t>
            </a:r>
            <a:endParaRPr lang="tr-TR" sz="2400" dirty="0"/>
          </a:p>
          <a:p>
            <a:r>
              <a:rPr lang="en-US" sz="2400" dirty="0"/>
              <a:t>Manuscripts: writing manuscripts in a way that leaves an audit trail and minimizes manual merging of</a:t>
            </a:r>
            <a:r>
              <a:rPr lang="tr-TR" sz="2400" dirty="0"/>
              <a:t> </a:t>
            </a:r>
            <a:r>
              <a:rPr lang="en-US" sz="2400" dirty="0"/>
              <a:t>conflicts.</a:t>
            </a:r>
            <a:endParaRPr lang="tr-TR" sz="2400" dirty="0"/>
          </a:p>
        </p:txBody>
      </p:sp>
      <p:pic>
        <p:nvPicPr>
          <p:cNvPr id="66" name="Resim 65">
            <a:extLst>
              <a:ext uri="{FF2B5EF4-FFF2-40B4-BE49-F238E27FC236}">
                <a16:creationId xmlns:a16="http://schemas.microsoft.com/office/drawing/2014/main" id="{E83639B2-CB50-490C-B513-44D6E65AC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" y="1096773"/>
            <a:ext cx="11055138" cy="54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3384</TotalTime>
  <Words>3192</Words>
  <Application>Microsoft Office PowerPoint</Application>
  <PresentationFormat>Geniş ekran</PresentationFormat>
  <Paragraphs>334</Paragraphs>
  <Slides>28</Slides>
  <Notes>22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Verdana</vt:lpstr>
      <vt:lpstr>ETKB</vt:lpstr>
      <vt:lpstr>Modelling and Optimizing an Energy System</vt:lpstr>
      <vt:lpstr>Climate Action</vt:lpstr>
      <vt:lpstr>Abstraction and Fidelity</vt:lpstr>
      <vt:lpstr>Poll: Background and experience with scientific programming</vt:lpstr>
      <vt:lpstr>Interdisciplinary Framework</vt:lpstr>
      <vt:lpstr>Scientific Data Management</vt:lpstr>
      <vt:lpstr>Open Scientific Programming</vt:lpstr>
      <vt:lpstr>Transparency and Reproducibility</vt:lpstr>
      <vt:lpstr>Collaborative Research</vt:lpstr>
      <vt:lpstr>IPCC Reports</vt:lpstr>
      <vt:lpstr>Integrated Assessment Modeling Consortium</vt:lpstr>
      <vt:lpstr>IPCC AR5 Scenarios</vt:lpstr>
      <vt:lpstr>IPCC SR15 Scenarios</vt:lpstr>
      <vt:lpstr>IPCC AR6 Scenarios</vt:lpstr>
      <vt:lpstr>Data Visualization</vt:lpstr>
      <vt:lpstr>Git Database</vt:lpstr>
      <vt:lpstr>Licensing</vt:lpstr>
      <vt:lpstr>Control Features</vt:lpstr>
      <vt:lpstr>IIASA Modeling Framework</vt:lpstr>
      <vt:lpstr>Baseline Energy System - Westeros</vt:lpstr>
      <vt:lpstr>Model Structure</vt:lpstr>
      <vt:lpstr>Energy Demand</vt:lpstr>
      <vt:lpstr>Technology Parameters</vt:lpstr>
      <vt:lpstr>Historical Capacity</vt:lpstr>
      <vt:lpstr>Running the Problem</vt:lpstr>
      <vt:lpstr>Visualization of Results</vt:lpstr>
      <vt:lpstr>Modeling Bias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377</cp:revision>
  <dcterms:created xsi:type="dcterms:W3CDTF">2021-08-19T05:48:26Z</dcterms:created>
  <dcterms:modified xsi:type="dcterms:W3CDTF">2022-11-14T17:21:53Z</dcterms:modified>
</cp:coreProperties>
</file>